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7"/>
  </p:notesMasterIdLst>
  <p:handoutMasterIdLst>
    <p:handoutMasterId r:id="rId58"/>
  </p:handoutMasterIdLst>
  <p:sldIdLst>
    <p:sldId id="335" r:id="rId5"/>
    <p:sldId id="256" r:id="rId6"/>
    <p:sldId id="259" r:id="rId7"/>
    <p:sldId id="257" r:id="rId8"/>
    <p:sldId id="258" r:id="rId9"/>
    <p:sldId id="337" r:id="rId10"/>
    <p:sldId id="338" r:id="rId11"/>
    <p:sldId id="260" r:id="rId12"/>
    <p:sldId id="261" r:id="rId13"/>
    <p:sldId id="341" r:id="rId14"/>
    <p:sldId id="262" r:id="rId15"/>
    <p:sldId id="339" r:id="rId16"/>
    <p:sldId id="264" r:id="rId17"/>
    <p:sldId id="265" r:id="rId18"/>
    <p:sldId id="263" r:id="rId19"/>
    <p:sldId id="266" r:id="rId20"/>
    <p:sldId id="267" r:id="rId21"/>
    <p:sldId id="272" r:id="rId22"/>
    <p:sldId id="268" r:id="rId23"/>
    <p:sldId id="269" r:id="rId24"/>
    <p:sldId id="342" r:id="rId25"/>
    <p:sldId id="273" r:id="rId26"/>
    <p:sldId id="277" r:id="rId27"/>
    <p:sldId id="274" r:id="rId28"/>
    <p:sldId id="275" r:id="rId29"/>
    <p:sldId id="345" r:id="rId30"/>
    <p:sldId id="276" r:id="rId31"/>
    <p:sldId id="346" r:id="rId32"/>
    <p:sldId id="278" r:id="rId33"/>
    <p:sldId id="282" r:id="rId34"/>
    <p:sldId id="283" r:id="rId35"/>
    <p:sldId id="347" r:id="rId36"/>
    <p:sldId id="284" r:id="rId37"/>
    <p:sldId id="288" r:id="rId38"/>
    <p:sldId id="289" r:id="rId39"/>
    <p:sldId id="290" r:id="rId40"/>
    <p:sldId id="291" r:id="rId41"/>
    <p:sldId id="293" r:id="rId42"/>
    <p:sldId id="294" r:id="rId43"/>
    <p:sldId id="300" r:id="rId44"/>
    <p:sldId id="301" r:id="rId45"/>
    <p:sldId id="304" r:id="rId46"/>
    <p:sldId id="348" r:id="rId47"/>
    <p:sldId id="305" r:id="rId48"/>
    <p:sldId id="309" r:id="rId49"/>
    <p:sldId id="314" r:id="rId50"/>
    <p:sldId id="315" r:id="rId51"/>
    <p:sldId id="316" r:id="rId52"/>
    <p:sldId id="318" r:id="rId53"/>
    <p:sldId id="319" r:id="rId54"/>
    <p:sldId id="323" r:id="rId55"/>
    <p:sldId id="32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0" autoAdjust="0"/>
  </p:normalViewPr>
  <p:slideViewPr>
    <p:cSldViewPr>
      <p:cViewPr varScale="1">
        <p:scale>
          <a:sx n="82" d="100"/>
          <a:sy n="82" d="100"/>
        </p:scale>
        <p:origin x="79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GAGNE" userId="c6d2736f-53fe-4179-83b3-ff63048232c4" providerId="ADAL" clId="{520F8563-51AD-40DE-AB55-E2E0FB733D42}"/>
    <pc:docChg chg="custSel delSld modSld">
      <pc:chgData name="KRISTEN GAGNE" userId="c6d2736f-53fe-4179-83b3-ff63048232c4" providerId="ADAL" clId="{520F8563-51AD-40DE-AB55-E2E0FB733D42}" dt="2022-07-26T00:07:58.081" v="732" actId="20577"/>
      <pc:docMkLst>
        <pc:docMk/>
      </pc:docMkLst>
      <pc:sldChg chg="modSp">
        <pc:chgData name="KRISTEN GAGNE" userId="c6d2736f-53fe-4179-83b3-ff63048232c4" providerId="ADAL" clId="{520F8563-51AD-40DE-AB55-E2E0FB733D42}" dt="2022-07-25T20:23:18.076" v="81" actId="207"/>
        <pc:sldMkLst>
          <pc:docMk/>
          <pc:sldMk cId="0" sldId="260"/>
        </pc:sldMkLst>
        <pc:spChg chg="mod">
          <ac:chgData name="KRISTEN GAGNE" userId="c6d2736f-53fe-4179-83b3-ff63048232c4" providerId="ADAL" clId="{520F8563-51AD-40DE-AB55-E2E0FB733D42}" dt="2022-07-25T20:23:18.076" v="81" actId="207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25:17.967" v="82" actId="20577"/>
        <pc:sldMkLst>
          <pc:docMk/>
          <pc:sldMk cId="0" sldId="264"/>
        </pc:sldMkLst>
        <pc:spChg chg="mod">
          <ac:chgData name="KRISTEN GAGNE" userId="c6d2736f-53fe-4179-83b3-ff63048232c4" providerId="ADAL" clId="{520F8563-51AD-40DE-AB55-E2E0FB733D42}" dt="2022-07-25T20:25:17.967" v="82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25:45.228" v="101" actId="20577"/>
        <pc:sldMkLst>
          <pc:docMk/>
          <pc:sldMk cId="0" sldId="265"/>
        </pc:sldMkLst>
        <pc:spChg chg="mod">
          <ac:chgData name="KRISTEN GAGNE" userId="c6d2736f-53fe-4179-83b3-ff63048232c4" providerId="ADAL" clId="{520F8563-51AD-40DE-AB55-E2E0FB733D42}" dt="2022-07-25T20:25:45.228" v="101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28:28.880" v="102"/>
        <pc:sldMkLst>
          <pc:docMk/>
          <pc:sldMk cId="0" sldId="266"/>
        </pc:sldMkLst>
        <pc:spChg chg="mod">
          <ac:chgData name="KRISTEN GAGNE" userId="c6d2736f-53fe-4179-83b3-ff63048232c4" providerId="ADAL" clId="{520F8563-51AD-40DE-AB55-E2E0FB733D42}" dt="2022-07-25T20:28:28.880" v="102"/>
          <ac:spMkLst>
            <pc:docMk/>
            <pc:sldMk cId="0" sldId="266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32:49.770" v="169" actId="114"/>
        <pc:sldMkLst>
          <pc:docMk/>
          <pc:sldMk cId="0" sldId="267"/>
        </pc:sldMkLst>
        <pc:spChg chg="mod">
          <ac:chgData name="KRISTEN GAGNE" userId="c6d2736f-53fe-4179-83b3-ff63048232c4" providerId="ADAL" clId="{520F8563-51AD-40DE-AB55-E2E0FB733D42}" dt="2022-07-25T20:32:49.770" v="169" actId="114"/>
          <ac:spMkLst>
            <pc:docMk/>
            <pc:sldMk cId="0" sldId="267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36:12.510" v="209" actId="20577"/>
        <pc:sldMkLst>
          <pc:docMk/>
          <pc:sldMk cId="0" sldId="272"/>
        </pc:sldMkLst>
        <pc:spChg chg="mod">
          <ac:chgData name="KRISTEN GAGNE" userId="c6d2736f-53fe-4179-83b3-ff63048232c4" providerId="ADAL" clId="{520F8563-51AD-40DE-AB55-E2E0FB733D42}" dt="2022-07-25T20:36:12.510" v="209" actId="20577"/>
          <ac:spMkLst>
            <pc:docMk/>
            <pc:sldMk cId="0" sldId="272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38:07.655" v="291" actId="20577"/>
        <pc:sldMkLst>
          <pc:docMk/>
          <pc:sldMk cId="0" sldId="273"/>
        </pc:sldMkLst>
        <pc:spChg chg="mod">
          <ac:chgData name="KRISTEN GAGNE" userId="c6d2736f-53fe-4179-83b3-ff63048232c4" providerId="ADAL" clId="{520F8563-51AD-40DE-AB55-E2E0FB733D42}" dt="2022-07-25T20:38:07.655" v="291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38:24.518" v="293" actId="20577"/>
        <pc:sldMkLst>
          <pc:docMk/>
          <pc:sldMk cId="0" sldId="277"/>
        </pc:sldMkLst>
        <pc:spChg chg="mod">
          <ac:chgData name="KRISTEN GAGNE" userId="c6d2736f-53fe-4179-83b3-ff63048232c4" providerId="ADAL" clId="{520F8563-51AD-40DE-AB55-E2E0FB733D42}" dt="2022-07-25T20:38:24.518" v="293" actId="20577"/>
          <ac:spMkLst>
            <pc:docMk/>
            <pc:sldMk cId="0" sldId="277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3:24:19.037" v="397" actId="20577"/>
        <pc:sldMkLst>
          <pc:docMk/>
          <pc:sldMk cId="0" sldId="278"/>
        </pc:sldMkLst>
        <pc:spChg chg="mod">
          <ac:chgData name="KRISTEN GAGNE" userId="c6d2736f-53fe-4179-83b3-ff63048232c4" providerId="ADAL" clId="{520F8563-51AD-40DE-AB55-E2E0FB733D42}" dt="2022-07-25T23:24:19.037" v="397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3:28:49.929" v="438" actId="20577"/>
        <pc:sldMkLst>
          <pc:docMk/>
          <pc:sldMk cId="0" sldId="282"/>
        </pc:sldMkLst>
        <pc:spChg chg="mod">
          <ac:chgData name="KRISTEN GAGNE" userId="c6d2736f-53fe-4179-83b3-ff63048232c4" providerId="ADAL" clId="{520F8563-51AD-40DE-AB55-E2E0FB733D42}" dt="2022-07-25T23:28:49.929" v="438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3:31:22.308" v="525" actId="20577"/>
        <pc:sldMkLst>
          <pc:docMk/>
          <pc:sldMk cId="0" sldId="290"/>
        </pc:sldMkLst>
        <pc:spChg chg="mod">
          <ac:chgData name="KRISTEN GAGNE" userId="c6d2736f-53fe-4179-83b3-ff63048232c4" providerId="ADAL" clId="{520F8563-51AD-40DE-AB55-E2E0FB733D42}" dt="2022-07-25T23:31:22.308" v="525" actId="20577"/>
          <ac:spMkLst>
            <pc:docMk/>
            <pc:sldMk cId="0" sldId="290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3:31:56.529" v="543" actId="27636"/>
        <pc:sldMkLst>
          <pc:docMk/>
          <pc:sldMk cId="0" sldId="293"/>
        </pc:sldMkLst>
        <pc:spChg chg="mod">
          <ac:chgData name="KRISTEN GAGNE" userId="c6d2736f-53fe-4179-83b3-ff63048232c4" providerId="ADAL" clId="{520F8563-51AD-40DE-AB55-E2E0FB733D42}" dt="2022-07-25T23:31:56.529" v="543" actId="27636"/>
          <ac:spMkLst>
            <pc:docMk/>
            <pc:sldMk cId="0" sldId="293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3:33:12" v="563" actId="27636"/>
        <pc:sldMkLst>
          <pc:docMk/>
          <pc:sldMk cId="0" sldId="294"/>
        </pc:sldMkLst>
        <pc:spChg chg="mod">
          <ac:chgData name="KRISTEN GAGNE" userId="c6d2736f-53fe-4179-83b3-ff63048232c4" providerId="ADAL" clId="{520F8563-51AD-40DE-AB55-E2E0FB733D42}" dt="2022-07-25T23:33:12" v="563" actId="27636"/>
          <ac:spMkLst>
            <pc:docMk/>
            <pc:sldMk cId="0" sldId="294"/>
            <ac:spMk id="3" creationId="{00000000-0000-0000-0000-000000000000}"/>
          </ac:spMkLst>
        </pc:spChg>
      </pc:sldChg>
      <pc:sldChg chg="modSp del">
        <pc:chgData name="KRISTEN GAGNE" userId="c6d2736f-53fe-4179-83b3-ff63048232c4" providerId="ADAL" clId="{520F8563-51AD-40DE-AB55-E2E0FB733D42}" dt="2022-07-25T23:34:43.873" v="568" actId="2696"/>
        <pc:sldMkLst>
          <pc:docMk/>
          <pc:sldMk cId="0" sldId="298"/>
        </pc:sldMkLst>
        <pc:spChg chg="mod">
          <ac:chgData name="KRISTEN GAGNE" userId="c6d2736f-53fe-4179-83b3-ff63048232c4" providerId="ADAL" clId="{520F8563-51AD-40DE-AB55-E2E0FB733D42}" dt="2022-07-25T23:33:41.769" v="567" actId="27636"/>
          <ac:spMkLst>
            <pc:docMk/>
            <pc:sldMk cId="0" sldId="298"/>
            <ac:spMk id="2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3:38:06.769" v="611" actId="20577"/>
        <pc:sldMkLst>
          <pc:docMk/>
          <pc:sldMk cId="0" sldId="301"/>
        </pc:sldMkLst>
        <pc:spChg chg="mod">
          <ac:chgData name="KRISTEN GAGNE" userId="c6d2736f-53fe-4179-83b3-ff63048232c4" providerId="ADAL" clId="{520F8563-51AD-40DE-AB55-E2E0FB733D42}" dt="2022-07-25T23:38:06.769" v="611" actId="20577"/>
          <ac:spMkLst>
            <pc:docMk/>
            <pc:sldMk cId="0" sldId="301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3:46:44.078" v="618" actId="20577"/>
        <pc:sldMkLst>
          <pc:docMk/>
          <pc:sldMk cId="0" sldId="304"/>
        </pc:sldMkLst>
        <pc:spChg chg="mod">
          <ac:chgData name="KRISTEN GAGNE" userId="c6d2736f-53fe-4179-83b3-ff63048232c4" providerId="ADAL" clId="{520F8563-51AD-40DE-AB55-E2E0FB733D42}" dt="2022-07-25T23:46:44.078" v="618" actId="20577"/>
          <ac:spMkLst>
            <pc:docMk/>
            <pc:sldMk cId="0" sldId="304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6T00:03:45.987" v="639" actId="20577"/>
        <pc:sldMkLst>
          <pc:docMk/>
          <pc:sldMk cId="0" sldId="309"/>
        </pc:sldMkLst>
        <pc:spChg chg="mod">
          <ac:chgData name="KRISTEN GAGNE" userId="c6d2736f-53fe-4179-83b3-ff63048232c4" providerId="ADAL" clId="{520F8563-51AD-40DE-AB55-E2E0FB733D42}" dt="2022-07-26T00:03:45.987" v="639" actId="20577"/>
          <ac:spMkLst>
            <pc:docMk/>
            <pc:sldMk cId="0" sldId="309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6T00:07:16.922" v="722" actId="20577"/>
        <pc:sldMkLst>
          <pc:docMk/>
          <pc:sldMk cId="0" sldId="314"/>
        </pc:sldMkLst>
        <pc:spChg chg="mod">
          <ac:chgData name="KRISTEN GAGNE" userId="c6d2736f-53fe-4179-83b3-ff63048232c4" providerId="ADAL" clId="{520F8563-51AD-40DE-AB55-E2E0FB733D42}" dt="2022-07-26T00:07:16.922" v="722" actId="20577"/>
          <ac:spMkLst>
            <pc:docMk/>
            <pc:sldMk cId="0" sldId="314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6T00:03:56.545" v="649" actId="27636"/>
        <pc:sldMkLst>
          <pc:docMk/>
          <pc:sldMk cId="0" sldId="315"/>
        </pc:sldMkLst>
        <pc:spChg chg="mod">
          <ac:chgData name="KRISTEN GAGNE" userId="c6d2736f-53fe-4179-83b3-ff63048232c4" providerId="ADAL" clId="{520F8563-51AD-40DE-AB55-E2E0FB733D42}" dt="2022-07-26T00:03:56.545" v="649" actId="27636"/>
          <ac:spMkLst>
            <pc:docMk/>
            <pc:sldMk cId="0" sldId="315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6T00:07:45.075" v="727" actId="20577"/>
        <pc:sldMkLst>
          <pc:docMk/>
          <pc:sldMk cId="0" sldId="318"/>
        </pc:sldMkLst>
        <pc:spChg chg="mod">
          <ac:chgData name="KRISTEN GAGNE" userId="c6d2736f-53fe-4179-83b3-ff63048232c4" providerId="ADAL" clId="{520F8563-51AD-40DE-AB55-E2E0FB733D42}" dt="2022-07-26T00:07:45.075" v="727" actId="20577"/>
          <ac:spMkLst>
            <pc:docMk/>
            <pc:sldMk cId="0" sldId="318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6T00:07:58.081" v="732" actId="20577"/>
        <pc:sldMkLst>
          <pc:docMk/>
          <pc:sldMk cId="0" sldId="319"/>
        </pc:sldMkLst>
        <pc:spChg chg="mod">
          <ac:chgData name="KRISTEN GAGNE" userId="c6d2736f-53fe-4179-83b3-ff63048232c4" providerId="ADAL" clId="{520F8563-51AD-40DE-AB55-E2E0FB733D42}" dt="2022-07-26T00:07:58.081" v="732" actId="20577"/>
          <ac:spMkLst>
            <pc:docMk/>
            <pc:sldMk cId="0" sldId="319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36:29.930" v="224" actId="27636"/>
        <pc:sldMkLst>
          <pc:docMk/>
          <pc:sldMk cId="337920578" sldId="342"/>
        </pc:sldMkLst>
        <pc:spChg chg="mod">
          <ac:chgData name="KRISTEN GAGNE" userId="c6d2736f-53fe-4179-83b3-ff63048232c4" providerId="ADAL" clId="{520F8563-51AD-40DE-AB55-E2E0FB733D42}" dt="2022-07-25T20:36:29.930" v="224" actId="27636"/>
          <ac:spMkLst>
            <pc:docMk/>
            <pc:sldMk cId="337920578" sldId="342"/>
            <ac:spMk id="2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0:40:04.351" v="304" actId="20577"/>
        <pc:sldMkLst>
          <pc:docMk/>
          <pc:sldMk cId="1433940275" sldId="346"/>
        </pc:sldMkLst>
        <pc:spChg chg="mod">
          <ac:chgData name="KRISTEN GAGNE" userId="c6d2736f-53fe-4179-83b3-ff63048232c4" providerId="ADAL" clId="{520F8563-51AD-40DE-AB55-E2E0FB733D42}" dt="2022-07-25T20:40:04.351" v="304" actId="20577"/>
          <ac:spMkLst>
            <pc:docMk/>
            <pc:sldMk cId="1433940275" sldId="346"/>
            <ac:spMk id="3" creationId="{00000000-0000-0000-0000-000000000000}"/>
          </ac:spMkLst>
        </pc:spChg>
        <pc:picChg chg="mod">
          <ac:chgData name="KRISTEN GAGNE" userId="c6d2736f-53fe-4179-83b3-ff63048232c4" providerId="ADAL" clId="{520F8563-51AD-40DE-AB55-E2E0FB733D42}" dt="2022-07-25T20:40:00" v="295" actId="14100"/>
          <ac:picMkLst>
            <pc:docMk/>
            <pc:sldMk cId="1433940275" sldId="346"/>
            <ac:picMk id="7" creationId="{00000000-0000-0000-0000-000000000000}"/>
          </ac:picMkLst>
        </pc:picChg>
      </pc:sldChg>
      <pc:sldChg chg="modSp">
        <pc:chgData name="KRISTEN GAGNE" userId="c6d2736f-53fe-4179-83b3-ff63048232c4" providerId="ADAL" clId="{520F8563-51AD-40DE-AB55-E2E0FB733D42}" dt="2022-07-25T23:30:32.425" v="519" actId="20577"/>
        <pc:sldMkLst>
          <pc:docMk/>
          <pc:sldMk cId="1803613855" sldId="347"/>
        </pc:sldMkLst>
        <pc:spChg chg="mod">
          <ac:chgData name="KRISTEN GAGNE" userId="c6d2736f-53fe-4179-83b3-ff63048232c4" providerId="ADAL" clId="{520F8563-51AD-40DE-AB55-E2E0FB733D42}" dt="2022-07-25T23:30:32.425" v="519" actId="20577"/>
          <ac:spMkLst>
            <pc:docMk/>
            <pc:sldMk cId="1803613855" sldId="347"/>
            <ac:spMk id="3" creationId="{00000000-0000-0000-0000-000000000000}"/>
          </ac:spMkLst>
        </pc:spChg>
      </pc:sldChg>
      <pc:sldChg chg="modSp">
        <pc:chgData name="KRISTEN GAGNE" userId="c6d2736f-53fe-4179-83b3-ff63048232c4" providerId="ADAL" clId="{520F8563-51AD-40DE-AB55-E2E0FB733D42}" dt="2022-07-25T23:49:12.758" v="635" actId="20577"/>
        <pc:sldMkLst>
          <pc:docMk/>
          <pc:sldMk cId="411249963" sldId="348"/>
        </pc:sldMkLst>
        <pc:spChg chg="mod">
          <ac:chgData name="KRISTEN GAGNE" userId="c6d2736f-53fe-4179-83b3-ff63048232c4" providerId="ADAL" clId="{520F8563-51AD-40DE-AB55-E2E0FB733D42}" dt="2022-07-25T23:49:12.758" v="635" actId="20577"/>
          <ac:spMkLst>
            <pc:docMk/>
            <pc:sldMk cId="411249963" sldId="348"/>
            <ac:spMk id="3" creationId="{00000000-0000-0000-0000-000000000000}"/>
          </ac:spMkLst>
        </pc:spChg>
      </pc:sldChg>
    </pc:docChg>
  </pc:docChgLst>
  <pc:docChgLst>
    <pc:chgData name="KRISTEN GAGNE" userId="c6d2736f-53fe-4179-83b3-ff63048232c4" providerId="ADAL" clId="{BC871ED6-FFCF-4911-8730-E5FF36943EF5}"/>
    <pc:docChg chg="custSel modSld">
      <pc:chgData name="KRISTEN GAGNE" userId="c6d2736f-53fe-4179-83b3-ff63048232c4" providerId="ADAL" clId="{BC871ED6-FFCF-4911-8730-E5FF36943EF5}" dt="2022-07-26T00:12:06.565" v="72" actId="20577"/>
      <pc:docMkLst>
        <pc:docMk/>
      </pc:docMkLst>
      <pc:sldChg chg="modSp">
        <pc:chgData name="KRISTEN GAGNE" userId="c6d2736f-53fe-4179-83b3-ff63048232c4" providerId="ADAL" clId="{BC871ED6-FFCF-4911-8730-E5FF36943EF5}" dt="2022-07-26T00:12:06.565" v="72" actId="20577"/>
        <pc:sldMkLst>
          <pc:docMk/>
          <pc:sldMk cId="0" sldId="304"/>
        </pc:sldMkLst>
        <pc:spChg chg="mod">
          <ac:chgData name="KRISTEN GAGNE" userId="c6d2736f-53fe-4179-83b3-ff63048232c4" providerId="ADAL" clId="{BC871ED6-FFCF-4911-8730-E5FF36943EF5}" dt="2022-07-26T00:12:06.565" v="72" actId="20577"/>
          <ac:spMkLst>
            <pc:docMk/>
            <pc:sldMk cId="0" sldId="30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F6DB-4C88-4655-8F54-BD58DECF9416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C272-7FAB-451C-949B-00DC84A6A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4C94-67A6-49C9-9FFE-BC6B0E77EB2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48EA-209B-46D7-BDD0-0A772545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48EA-209B-46D7-BDD0-0A77254555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235A64-D300-40C0-9B45-85E4804E0C7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7DD0B-3045-4FA3-95FE-E5833F1351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tosleep.nichd.nih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schedules/" TargetMode="External"/><Relationship Id="rId2" Type="http://schemas.openxmlformats.org/officeDocument/2006/relationships/hyperlink" Target="http://www.cdc.gov/ni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294"/>
            <a:ext cx="4648200" cy="104887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CHAPTERS 31-35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41259"/>
            <a:ext cx="7854696" cy="1752600"/>
          </a:xfrm>
        </p:spPr>
        <p:txBody>
          <a:bodyPr/>
          <a:lstStyle/>
          <a:p>
            <a:r>
              <a:rPr lang="en-US" dirty="0"/>
              <a:t>GROWTH AND DEVELOPMENT OF THE </a:t>
            </a:r>
          </a:p>
          <a:p>
            <a:r>
              <a:rPr lang="en-US" sz="1600" dirty="0">
                <a:solidFill>
                  <a:srgbClr val="FFC000"/>
                </a:solidFill>
              </a:rPr>
              <a:t>INFANT, TODDLER, PRESCHOOLER,</a:t>
            </a:r>
          </a:p>
          <a:p>
            <a:r>
              <a:rPr lang="en-US" sz="1600" dirty="0">
                <a:solidFill>
                  <a:srgbClr val="FFC000"/>
                </a:solidFill>
              </a:rPr>
              <a:t> SCHOOL  AGE AND ADOLESCENT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1535953"/>
            <a:ext cx="1905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33" y="1999129"/>
            <a:ext cx="20574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2" y="1600200"/>
            <a:ext cx="222885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22" y="1973729"/>
            <a:ext cx="2224741" cy="22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Trust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1000"/>
            <a:ext cx="3292077" cy="2408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87488"/>
            <a:ext cx="3581400" cy="3641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62000"/>
            <a:ext cx="21907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56" y="1447800"/>
            <a:ext cx="2571750" cy="30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7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Social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Stranger anxiety </a:t>
            </a:r>
            <a:r>
              <a:rPr lang="en-US" dirty="0"/>
              <a:t>– between ages 6 and 8 months, fear of strangers and stranger anxiety become prominent and are related to infants’ ability to discriminate between familiar and unfamiliar people. </a:t>
            </a:r>
          </a:p>
          <a:p>
            <a:pPr marL="393192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Play</a:t>
            </a:r>
            <a:r>
              <a:rPr lang="en-US" dirty="0"/>
              <a:t> as major socializing agent – during the first year, play becomes more sophisticated and interdependent,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0"/>
              </a:rPr>
              <a:t>PLAY</a:t>
            </a:r>
            <a:r>
              <a:rPr lang="en-US" dirty="0">
                <a:latin typeface="Bradley Hand ITC" panose="03070402050302030203" pitchFamily="66" charset="0"/>
              </a:rPr>
              <a:t>….Tactile Tub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1"/>
            <a:ext cx="3292077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Hospitalization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Think about the hospitalized infant and separation /stranger anxiety.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What might you expect to see and deal with in the hospital/clinic environment?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Language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Freud</a:t>
            </a:r>
            <a:r>
              <a:rPr lang="en-US" sz="2800" dirty="0"/>
              <a:t> says this is </a:t>
            </a:r>
            <a:r>
              <a:rPr lang="en-US" sz="2800" dirty="0">
                <a:solidFill>
                  <a:srgbClr val="FF0000"/>
                </a:solidFill>
              </a:rPr>
              <a:t>WHAT stage of Development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Crying is first verbal communication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Vocalizations/cooing by 3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3 to 5 words </a:t>
            </a:r>
            <a:r>
              <a:rPr lang="en-US" sz="2800" dirty="0"/>
              <a:t>with meaning </a:t>
            </a:r>
            <a:r>
              <a:rPr lang="en-US" sz="2800" dirty="0">
                <a:solidFill>
                  <a:srgbClr val="FF0000"/>
                </a:solidFill>
              </a:rPr>
              <a:t>by age 1 year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133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Promoting Optimum Health</a:t>
            </a:r>
            <a:br>
              <a:rPr lang="en-US" sz="4000" dirty="0"/>
            </a:br>
            <a:r>
              <a:rPr lang="en-US" sz="4000" dirty="0"/>
              <a:t>&amp; </a:t>
            </a:r>
            <a:r>
              <a:rPr lang="en-US" sz="4000" dirty="0">
                <a:solidFill>
                  <a:srgbClr val="FF0000"/>
                </a:solidFill>
              </a:rPr>
              <a:t>Development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during Infancy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Nutrition – breast milk is the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choice</a:t>
            </a:r>
          </a:p>
          <a:p>
            <a:pPr marL="393192" lvl="1" indent="0">
              <a:buNone/>
            </a:pPr>
            <a:r>
              <a:rPr lang="en-US" dirty="0"/>
              <a:t>	 for first 6 months of life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Introduce  </a:t>
            </a:r>
            <a:r>
              <a:rPr lang="en-US" dirty="0">
                <a:solidFill>
                  <a:srgbClr val="FF0000"/>
                </a:solidFill>
              </a:rPr>
              <a:t>solid foods 4-6 months</a:t>
            </a:r>
          </a:p>
          <a:p>
            <a:pPr lvl="1">
              <a:buNone/>
            </a:pPr>
            <a:r>
              <a:rPr lang="en-US" dirty="0"/>
              <a:t>		Introduce foods in intervals of 4 to 7 days </a:t>
            </a:r>
          </a:p>
          <a:p>
            <a:pPr lvl="1">
              <a:buNone/>
            </a:pPr>
            <a:r>
              <a:rPr lang="en-US" dirty="0"/>
              <a:t>		to allow for identification of food allergies.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Weaning </a:t>
            </a:r>
            <a:r>
              <a:rPr lang="en-US" dirty="0"/>
              <a:t>– refers to relinquishing the breast or bottle for a cup. 6m- </a:t>
            </a:r>
            <a:r>
              <a:rPr lang="en-US" dirty="0">
                <a:solidFill>
                  <a:srgbClr val="FF0000"/>
                </a:solidFill>
              </a:rPr>
              <a:t>1year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Sleep patterns vary, generally by 3 to 4 months sleep through the night 9 to 11 hours.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Total daily sleep is approximately 15 hours,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Safe to Sleep </a:t>
            </a:r>
            <a:r>
              <a:rPr lang="en-US" sz="2800" dirty="0"/>
              <a:t>Campaign – Supine and room sharing (NO co-sleeping!) for infants to prevent SIDS (leading cause of death in infants 1-12 months of age) </a:t>
            </a:r>
            <a:r>
              <a:rPr lang="en-US" sz="2800" dirty="0">
                <a:hlinkClick r:id="rId2"/>
              </a:rPr>
              <a:t>https://safetosleep.nichd.nih.gov/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Immunizations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2800" dirty="0"/>
              <a:t>One of the most dramatic advances in pediatrics has been the decline of infectious diseases during the 20</a:t>
            </a:r>
            <a:r>
              <a:rPr lang="en-US" sz="2800" baseline="30000" dirty="0"/>
              <a:t>th</a:t>
            </a:r>
            <a:r>
              <a:rPr lang="en-US" sz="2800" dirty="0"/>
              <a:t> century due to the use of immunizations for preventable diseases.</a:t>
            </a:r>
            <a:endParaRPr lang="en-US" sz="2800" dirty="0">
              <a:hlinkClick r:id="rId2"/>
            </a:endParaRPr>
          </a:p>
          <a:p>
            <a:pPr marL="393192" lvl="1" indent="0">
              <a:buNone/>
            </a:pPr>
            <a:r>
              <a:rPr lang="en-US" sz="2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https://www.cdc.gov/vaccines/schedules/</a:t>
            </a:r>
            <a:endParaRPr lang="en-US" sz="2800" dirty="0">
              <a:solidFill>
                <a:srgbClr val="FF0000"/>
              </a:solidFill>
            </a:endParaRPr>
          </a:p>
          <a:p>
            <a:pPr marL="393192" lvl="1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393192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Review: </a:t>
            </a:r>
            <a:r>
              <a:rPr lang="en-US" sz="2800" i="1" dirty="0">
                <a:solidFill>
                  <a:srgbClr val="FF0000"/>
                </a:solidFill>
              </a:rPr>
              <a:t>ATI Nursing Care of Children</a:t>
            </a:r>
            <a:r>
              <a:rPr lang="en-US" sz="2800" dirty="0">
                <a:solidFill>
                  <a:srgbClr val="FF0000"/>
                </a:solidFill>
              </a:rPr>
              <a:t>-Chap 35</a:t>
            </a:r>
          </a:p>
          <a:p>
            <a:pPr marL="393192" lvl="1" indent="0">
              <a:buNone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dirty="0"/>
              <a:t>The Toddler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198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b="1" dirty="0"/>
          </a:p>
          <a:p>
            <a:pPr lvl="1">
              <a:buFont typeface="Wingdings" pitchFamily="2" charset="2"/>
              <a:buChar char="q"/>
            </a:pPr>
            <a:r>
              <a:rPr lang="en-US" sz="2800" b="1" dirty="0"/>
              <a:t>Ages 12 to 36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b="1" dirty="0"/>
              <a:t>Intense period of </a:t>
            </a:r>
            <a:r>
              <a:rPr lang="en-US" sz="2800" b="1" dirty="0">
                <a:solidFill>
                  <a:srgbClr val="FF0000"/>
                </a:solidFill>
              </a:rPr>
              <a:t> Exploration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b="1" dirty="0">
                <a:solidFill>
                  <a:srgbClr val="FFFF00"/>
                </a:solidFill>
              </a:rPr>
              <a:t>Language marks Cognitive Dev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b="1" dirty="0">
                <a:solidFill>
                  <a:srgbClr val="FFFF00"/>
                </a:solidFill>
              </a:rPr>
              <a:t>Piaget </a:t>
            </a:r>
            <a:r>
              <a:rPr lang="en-US" sz="2800" b="1" dirty="0"/>
              <a:t>Sensorimotor  12-23 m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b="1" dirty="0">
                <a:solidFill>
                  <a:srgbClr val="FFFF00"/>
                </a:solidFill>
              </a:rPr>
              <a:t>Piaget </a:t>
            </a:r>
            <a:r>
              <a:rPr lang="en-US" sz="2800" b="1" dirty="0"/>
              <a:t> Preoperational Thought-</a:t>
            </a:r>
            <a:r>
              <a:rPr lang="en-US" sz="2500" b="1" dirty="0"/>
              <a:t>2 years old</a:t>
            </a:r>
          </a:p>
          <a:p>
            <a:pPr lvl="2">
              <a:buFont typeface="Wingdings" pitchFamily="2" charset="2"/>
              <a:buChar char="q"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322" y="3413477"/>
            <a:ext cx="3276601" cy="23932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Injury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/>
              <a:t>Unintentional injury was the leading cause of death in children between the ages of 1 and 9 years.</a:t>
            </a:r>
          </a:p>
          <a:p>
            <a:pPr lvl="1"/>
            <a:r>
              <a:rPr lang="en-US" sz="2800" dirty="0"/>
              <a:t>Motor vehicle injuries cause more accidental deaths in all pediatric age groups &gt;1 </a:t>
            </a:r>
            <a:r>
              <a:rPr lang="en-US" sz="2800" dirty="0" err="1"/>
              <a:t>yr</a:t>
            </a:r>
            <a:r>
              <a:rPr lang="en-US" sz="2800" dirty="0"/>
              <a:t> old than any other type of injury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Car Seats – Children up to 2 years of age should ride in </a:t>
            </a:r>
            <a:r>
              <a:rPr lang="en-US" sz="2800" dirty="0">
                <a:solidFill>
                  <a:srgbClr val="FF0000"/>
                </a:solidFill>
              </a:rPr>
              <a:t>rear-facing</a:t>
            </a:r>
            <a:r>
              <a:rPr lang="en-US" sz="2800" dirty="0"/>
              <a:t> car seat.  Once child outgrows manufacture height and weight recommendations, use a forward facing car seat.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6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The Infant </a:t>
            </a:r>
            <a:r>
              <a:rPr lang="en-US" sz="2800" b="1" dirty="0"/>
              <a:t>Growth &amp;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4419600"/>
            <a:ext cx="8686800" cy="2438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5 to 7 ounces weight gain per week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Double</a:t>
            </a:r>
            <a:r>
              <a:rPr lang="en-US" sz="2800" dirty="0"/>
              <a:t> birth weight by age 5-6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Triple</a:t>
            </a:r>
            <a:r>
              <a:rPr lang="en-US" sz="2800" dirty="0"/>
              <a:t> birth weight </a:t>
            </a:r>
            <a:r>
              <a:rPr lang="en-US" sz="2800" dirty="0">
                <a:solidFill>
                  <a:srgbClr val="FF0000"/>
                </a:solidFill>
              </a:rPr>
              <a:t>by age 1 year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Height increases by </a:t>
            </a:r>
            <a:r>
              <a:rPr lang="en-US" sz="2800" dirty="0">
                <a:solidFill>
                  <a:srgbClr val="FFFF00"/>
                </a:solidFill>
              </a:rPr>
              <a:t>1 inch </a:t>
            </a:r>
            <a:r>
              <a:rPr lang="en-US" sz="2800" dirty="0"/>
              <a:t>per month for 6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Height increases </a:t>
            </a:r>
            <a:r>
              <a:rPr lang="en-US" sz="2800" dirty="0">
                <a:solidFill>
                  <a:srgbClr val="FFFF00"/>
                </a:solidFill>
              </a:rPr>
              <a:t>by 50% </a:t>
            </a:r>
            <a:r>
              <a:rPr lang="en-US" sz="2800" dirty="0"/>
              <a:t>by 1 year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Growth in </a:t>
            </a:r>
            <a:r>
              <a:rPr lang="en-US" sz="2800" dirty="0">
                <a:solidFill>
                  <a:srgbClr val="FFFF00"/>
                </a:solidFill>
              </a:rPr>
              <a:t>“spurts” </a:t>
            </a:r>
            <a:r>
              <a:rPr lang="en-US" sz="2800" dirty="0"/>
              <a:t>rather than gradual pattern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05968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Poisoning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Poisoning is one of the major causes of death in children younger than 6 </a:t>
            </a:r>
            <a:r>
              <a:rPr lang="en-US" sz="2800" dirty="0" err="1"/>
              <a:t>yearss</a:t>
            </a:r>
            <a:r>
              <a:rPr lang="en-US" sz="2800" dirty="0"/>
              <a:t> of age.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Major reason for ingestion of poisons is </a:t>
            </a:r>
            <a:r>
              <a:rPr lang="en-US" sz="2800" dirty="0">
                <a:solidFill>
                  <a:srgbClr val="FF0000"/>
                </a:solidFill>
              </a:rPr>
              <a:t>improper storage</a:t>
            </a:r>
            <a:r>
              <a:rPr lang="en-US" sz="2800" dirty="0"/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Plants are another source of poisoning.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National Poison Control – </a:t>
            </a:r>
            <a:r>
              <a:rPr lang="en-US" sz="2800" dirty="0">
                <a:solidFill>
                  <a:srgbClr val="FF0000"/>
                </a:solidFill>
              </a:rPr>
              <a:t>800-222-1222 or online at www.aapcc.org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Preoperational Thought </a:t>
            </a:r>
            <a:br>
              <a:rPr lang="en-US" dirty="0"/>
            </a:br>
            <a:r>
              <a:rPr lang="en-US" dirty="0"/>
              <a:t>what is…</a:t>
            </a:r>
            <a:r>
              <a:rPr lang="en-US" sz="2700" dirty="0">
                <a:solidFill>
                  <a:srgbClr val="FF0000"/>
                </a:solidFill>
              </a:rPr>
              <a:t>Egocentric, Magical, Animism, Irreversibility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262128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22376"/>
            <a:ext cx="2240280" cy="20955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689" y="2607865"/>
            <a:ext cx="4221691" cy="3166269"/>
          </a:xfrm>
        </p:spPr>
      </p:pic>
    </p:spTree>
    <p:extLst>
      <p:ext uri="{BB962C8B-B14F-4D97-AF65-F5344CB8AC3E}">
        <p14:creationId xmlns:p14="http://schemas.microsoft.com/office/powerpoint/2010/main" val="33792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GROWTH</a:t>
            </a:r>
            <a:br>
              <a:rPr lang="en-US" dirty="0"/>
            </a:br>
            <a:r>
              <a:rPr lang="en-US" sz="2700" dirty="0"/>
              <a:t>OF TODDLER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By 2.5 years, toddlers are 4x their birth weight</a:t>
            </a:r>
          </a:p>
          <a:p>
            <a:pPr marL="393192" lvl="1" indent="0">
              <a:buNone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Height increases about 3” per year</a:t>
            </a:r>
          </a:p>
          <a:p>
            <a:pPr marL="393192" lvl="1" indent="0">
              <a:buNone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Growth is step-like rather than linear (plot it!)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152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86" y="2228849"/>
            <a:ext cx="2169273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Psychosocial Development</a:t>
            </a:r>
            <a:br>
              <a:rPr lang="en-US" dirty="0"/>
            </a:br>
            <a:r>
              <a:rPr lang="en-US" dirty="0"/>
              <a:t>Toddler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/>
              <a:t>Erikson:  </a:t>
            </a:r>
            <a:r>
              <a:rPr lang="en-US" sz="3200" b="1" i="1" dirty="0">
                <a:solidFill>
                  <a:srgbClr val="FFFF00"/>
                </a:solidFill>
              </a:rPr>
              <a:t>Autonomy</a:t>
            </a:r>
            <a:r>
              <a:rPr lang="en-US" sz="2800" dirty="0"/>
              <a:t> vs Shame or Doubt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Parallel, Pretend, and Magical </a:t>
            </a:r>
            <a:r>
              <a:rPr lang="en-US" sz="2800" dirty="0">
                <a:solidFill>
                  <a:srgbClr val="FFFF00"/>
                </a:solidFill>
              </a:rPr>
              <a:t>Play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Ritualism or Schedules </a:t>
            </a:r>
            <a:r>
              <a:rPr lang="en-US" sz="2800" dirty="0">
                <a:solidFill>
                  <a:srgbClr val="FFFF00"/>
                </a:solidFill>
              </a:rPr>
              <a:t>provide comfort 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During Assessment approach slowly- Playful</a:t>
            </a:r>
          </a:p>
          <a:p>
            <a:pPr marL="667512" lvl="2" indent="0">
              <a:buNone/>
            </a:pPr>
            <a:r>
              <a:rPr lang="en-US" sz="2500" dirty="0">
                <a:solidFill>
                  <a:srgbClr val="FF0000"/>
                </a:solidFill>
              </a:rPr>
              <a:t>Before making physical contact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2895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Sensory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054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Vision 20/40 acceptable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Hearing, smell, taste, and touch increase in development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Uses ALL senses to explore  &amp; Learn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2781300" cy="31645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Maturation of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672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Most </a:t>
            </a:r>
            <a:r>
              <a:rPr lang="en-US" sz="2800" b="1" dirty="0">
                <a:solidFill>
                  <a:srgbClr val="FFFF00"/>
                </a:solidFill>
              </a:rPr>
              <a:t>physiologic systems</a:t>
            </a:r>
            <a:r>
              <a:rPr lang="en-US" sz="2800" dirty="0"/>
              <a:t> relatively mature by the end of toddlerhood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Increase ENT infections r/t </a:t>
            </a:r>
            <a:r>
              <a:rPr lang="en-US" sz="2500" dirty="0"/>
              <a:t>mobility, exploring, hand in mouth, and position of estuation tubes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2895600" cy="243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998720"/>
            <a:ext cx="2628900" cy="15773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Potty Training</a:t>
            </a:r>
            <a:br>
              <a:rPr lang="en-US" dirty="0"/>
            </a:br>
            <a:r>
              <a:rPr lang="en-US" sz="3100" dirty="0"/>
              <a:t>18-36 months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3048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10000"/>
            <a:ext cx="4724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905000"/>
            <a:ext cx="28284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Bowel readiness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Bladder readiness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Cognitive readiness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Motor readiness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Physiological readiness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PARENTAL readiness</a:t>
            </a:r>
          </a:p>
        </p:txBody>
      </p:sp>
    </p:spTree>
    <p:extLst>
      <p:ext uri="{BB962C8B-B14F-4D97-AF65-F5344CB8AC3E}">
        <p14:creationId xmlns:p14="http://schemas.microsoft.com/office/powerpoint/2010/main" val="4241405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/>
              <a:t>Gross and Fine Motor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FF00"/>
                </a:solidFill>
              </a:rPr>
              <a:t>GROSS MOTOR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Locomotion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/>
              <a:t> up &amp;  down stairs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/>
              <a:t> toddle run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/>
              <a:t>THROW &amp; Kick a ball</a:t>
            </a:r>
            <a:endParaRPr lang="en-US" sz="2800" dirty="0"/>
          </a:p>
          <a:p>
            <a:pPr marL="667512" lvl="2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FINE MOTOR</a:t>
            </a:r>
          </a:p>
          <a:p>
            <a:pPr marL="667512" lvl="2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</a:rPr>
              <a:t>increase eye hand coordination</a:t>
            </a:r>
          </a:p>
          <a:p>
            <a:pPr marL="667512" lvl="2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</a:rPr>
              <a:t>build a tower 6 cubes</a:t>
            </a:r>
          </a:p>
          <a:p>
            <a:pPr marL="667512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turn pages book 1 at time</a:t>
            </a:r>
          </a:p>
          <a:p>
            <a:pPr marL="667512" lvl="2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667512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2004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965" y="721548"/>
            <a:ext cx="563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chemeClr val="bg1"/>
                </a:solidFill>
              </a:rPr>
              <a:t>Temper Tantrums </a:t>
            </a:r>
            <a:r>
              <a:rPr lang="en-US" sz="3200" dirty="0">
                <a:solidFill>
                  <a:schemeClr val="bg1"/>
                </a:solidFill>
              </a:rPr>
              <a:t>– toddlers assert their independence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FF0000"/>
                </a:solidFill>
              </a:rPr>
              <a:t>Delayed Gratification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chemeClr val="bg1"/>
                </a:solidFill>
              </a:rPr>
              <a:t>Negativism</a:t>
            </a:r>
            <a:r>
              <a:rPr lang="en-US" sz="3200" dirty="0">
                <a:solidFill>
                  <a:schemeClr val="bg1"/>
                </a:solidFill>
              </a:rPr>
              <a:t> NO-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give toddlers choices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262"/>
            <a:ext cx="2895601" cy="32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4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Development of Body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Refer to body parts by name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Avoid negative labels about physical appearance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Begins to recognize sexual body difference, exploration of genitalia is common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Development of gender identity by age 3.</a:t>
            </a:r>
          </a:p>
          <a:p>
            <a:pPr marL="393192" lvl="1" indent="0">
              <a:buNone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Locomotion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 err="1">
                <a:solidFill>
                  <a:srgbClr val="FFFF00"/>
                </a:solidFill>
              </a:rPr>
              <a:t>Cephalocaudal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direction of development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/>
              <a:t>Head, trunk, legs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Creeps on hands and knees</a:t>
            </a:r>
          </a:p>
          <a:p>
            <a:pPr marL="667512" lvl="2" indent="0">
              <a:buNone/>
            </a:pPr>
            <a:r>
              <a:rPr lang="en-US" sz="2500" dirty="0"/>
              <a:t> age – 9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Walk with assistance – 11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FF00"/>
                </a:solidFill>
              </a:rPr>
              <a:t>Walk alone </a:t>
            </a:r>
            <a:r>
              <a:rPr lang="en-US" sz="2800" dirty="0"/>
              <a:t>– 12 months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76600"/>
            <a:ext cx="234315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Preschooler </a:t>
            </a:r>
            <a:br>
              <a:rPr lang="en-US" sz="4000" dirty="0"/>
            </a:br>
            <a:r>
              <a:rPr lang="en-US" sz="4000" dirty="0"/>
              <a:t>Growth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Preschool period – ages 3 – 5 years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Preparation for school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Erikson </a:t>
            </a:r>
            <a:r>
              <a:rPr lang="en-US" dirty="0"/>
              <a:t>Initiative vs Guilt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Piaget </a:t>
            </a:r>
            <a:r>
              <a:rPr lang="en-US" dirty="0"/>
              <a:t>Preoperative (begins to shift from egocentric to social awareness 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Freud Phallic (notice differences in appearance)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Ability to handle prolonged separation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Enjoy music &amp; movement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Biologic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Physical growth slows and stabilizes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Average weight gain remains about 5lbs/year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Average height increases 2½ to 3”/year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07180"/>
            <a:ext cx="4038600" cy="22616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&amp; 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2100 word vocabulary by 5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Form 3-4 word sentences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Talk incessantly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ASK MANY </a:t>
            </a:r>
            <a:r>
              <a:rPr lang="en-US" dirty="0" err="1">
                <a:solidFill>
                  <a:srgbClr val="FFFF00"/>
                </a:solidFill>
              </a:rPr>
              <a:t>MANY</a:t>
            </a:r>
            <a:r>
              <a:rPr lang="en-US" dirty="0">
                <a:solidFill>
                  <a:srgbClr val="FFFF00"/>
                </a:solidFill>
              </a:rPr>
              <a:t> Questions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Magical thinking &amp; imaginary  friends common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 Increased  FEARS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Engage preschoolers in </a:t>
            </a:r>
            <a:r>
              <a:rPr lang="en-US" dirty="0">
                <a:solidFill>
                  <a:srgbClr val="FF0000"/>
                </a:solidFill>
              </a:rPr>
              <a:t>plan to tackle FEARS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Increased attention span and memory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Ability to follow 2 step command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Education is key to Safety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Beginning to understand cause &amp; effect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No concept  of TIME (instead explain by events, “after dinner mom will come home”)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13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Gross and Fine Motor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FF00"/>
                </a:solidFill>
              </a:rPr>
              <a:t>GROSS MOTOR: 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>
                <a:solidFill>
                  <a:srgbClr val="FFFF00"/>
                </a:solidFill>
              </a:rPr>
              <a:t>running, climbing, and jumping well established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>
                <a:solidFill>
                  <a:srgbClr val="FFFF00"/>
                </a:solidFill>
              </a:rPr>
              <a:t>Ride a Tricycle. Walk on tiptoes, balance 1 foot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FF00"/>
                </a:solidFill>
              </a:rPr>
              <a:t>FINE MOTOR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>
                <a:solidFill>
                  <a:srgbClr val="FFFF00"/>
                </a:solidFill>
              </a:rPr>
              <a:t>Dress themselves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>
                <a:solidFill>
                  <a:srgbClr val="FFFF00"/>
                </a:solidFill>
              </a:rPr>
              <a:t>Drawing, artwork, skillful manipulation</a:t>
            </a:r>
          </a:p>
          <a:p>
            <a:pPr lvl="1">
              <a:buNone/>
            </a:pPr>
            <a:r>
              <a:rPr lang="en-US" sz="2800" dirty="0"/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79118"/>
            <a:ext cx="2790305" cy="41930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Spiritual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Knowledge of faith &amp; religion learned from significant others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Development of conscience is strongly linked to spiritual development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May misinterpret illness as punishment from God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Important to emphasize that procedures are not a form of punishment!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Development of Body Image</a:t>
            </a:r>
            <a:br>
              <a:rPr lang="en-US" dirty="0"/>
            </a:br>
            <a:r>
              <a:rPr lang="en-US" sz="2700" dirty="0"/>
              <a:t>PRESCHOOLER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Increasing comprehension of “desirable” appearances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PRINCESS and FIREMAN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Aware of racial identity, differences in appearances,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Poorly defined body boundaries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Fear that if skin is “broken” all blood and “insides” can leak out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Intrusive experiences are frightening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Development of Sexuality</a:t>
            </a:r>
            <a:br>
              <a:rPr lang="en-US" dirty="0"/>
            </a:br>
            <a:r>
              <a:rPr lang="en-US" sz="2700" dirty="0"/>
              <a:t>PRESCHOOLER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Form strong attachment to the opposite sex parent while identifying with the same sex parent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Modesty becomes a concern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Sex role imitation, “dressing up like Mommy or Daddy”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Sexual exploration more pronounced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Questions arise about sexual reproduction</a:t>
            </a:r>
          </a:p>
          <a:p>
            <a:pPr lvl="1" algn="ctr">
              <a:buFont typeface="Wingdings" pitchFamily="2" charset="2"/>
              <a:buChar char="q"/>
            </a:pPr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YOU DON’T ASK IF SOMEBODY HAS A BABY IN THERE TUMMY”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Social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Individuation-separation process is completed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Overcome stranger anxiety and fear of separation from parents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Still need parental security and guidance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Security from familiar objects (bring favorite toy, blanket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Fears</a:t>
            </a:r>
            <a:br>
              <a:rPr lang="en-US" dirty="0"/>
            </a:br>
            <a:r>
              <a:rPr lang="en-US" sz="3130" dirty="0"/>
              <a:t>great part of preschool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Dark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Being left alone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Animals (snakes, large dogs, etc)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Ghosts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Objects or people associated with pain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Play therapy beneficial for working through fears, anxieties, and fantasies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Preschoolers have </a:t>
            </a:r>
            <a:r>
              <a:rPr lang="en-US" dirty="0">
                <a:solidFill>
                  <a:srgbClr val="FF0000"/>
                </a:solidFill>
              </a:rPr>
              <a:t>imaginary friends </a:t>
            </a:r>
            <a:r>
              <a:rPr lang="en-US" dirty="0"/>
              <a:t>during lonely  times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Involve them in methods to cope with frightening experience</a:t>
            </a:r>
          </a:p>
          <a:p>
            <a:pPr lvl="2">
              <a:buFont typeface="Wingdings" pitchFamily="2" charset="2"/>
              <a:buChar char="q"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24800" cy="914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Injury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953000" cy="4495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393192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Abuse: as licensed professional, you are RESPONSIBLE</a:t>
            </a:r>
          </a:p>
          <a:p>
            <a:pPr marL="667512" lvl="2" indent="0">
              <a:buNone/>
            </a:pPr>
            <a:r>
              <a:rPr lang="en-US" sz="2500" dirty="0"/>
              <a:t>To report any </a:t>
            </a:r>
            <a:r>
              <a:rPr lang="en-US" sz="2500" dirty="0">
                <a:solidFill>
                  <a:srgbClr val="FFFF00"/>
                </a:solidFill>
              </a:rPr>
              <a:t>SUSPECTED ABUSE</a:t>
            </a:r>
          </a:p>
          <a:p>
            <a:pPr marL="667512" lvl="2" indent="0">
              <a:buNone/>
            </a:pPr>
            <a:r>
              <a:rPr lang="en-US" sz="2500" dirty="0">
                <a:solidFill>
                  <a:srgbClr val="FFFF00"/>
                </a:solidFill>
              </a:rPr>
              <a:t>1-800-96-ABUSE in Florida</a:t>
            </a:r>
          </a:p>
          <a:p>
            <a:pPr marL="667512" lvl="2" indent="0">
              <a:buNone/>
            </a:pPr>
            <a:r>
              <a:rPr lang="en-US" sz="2500" dirty="0">
                <a:solidFill>
                  <a:srgbClr val="FFFF00"/>
                </a:solidFill>
              </a:rPr>
              <a:t>https://reportabuse.dcf.state.fl.us/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Development of long-term health safety behaviors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Bike helmets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Seat Belts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Life jackets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Hand Washing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800" y="2743200"/>
            <a:ext cx="3733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Fine Motor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Grasping reflex disappears-3 months of age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Palmer Grasp -5 months (</a:t>
            </a:r>
            <a:r>
              <a:rPr lang="en-US" sz="2800" dirty="0">
                <a:solidFill>
                  <a:srgbClr val="FFFF00"/>
                </a:solidFill>
              </a:rPr>
              <a:t>and drop</a:t>
            </a:r>
            <a:r>
              <a:rPr lang="en-US" sz="2800" dirty="0"/>
              <a:t>)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Transfer object between hands – age 7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Pincer grasp age – 8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Holds rattle by the handle- 10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Remove objects from container – 11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Build tower of two blocks – 12 months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Munchausen Syndrome by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Caregiver fabricates signs and symptoms of illness in child (the proxy) to gain attention from medical staff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Child may suffer needless and painful procedures and treatments – 10% of cases may be fatal to the child</a:t>
            </a:r>
          </a:p>
          <a:p>
            <a:pPr marL="393192" lvl="1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School-Age </a:t>
            </a:r>
            <a:r>
              <a:rPr lang="en-US" sz="4000"/>
              <a:t>Child </a:t>
            </a:r>
            <a:br>
              <a:rPr lang="en-US" sz="4000"/>
            </a:br>
            <a:r>
              <a:rPr lang="en-US" sz="4000"/>
              <a:t>Growth and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3239"/>
            <a:ext cx="67056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393192" lvl="1" indent="0">
              <a:buNone/>
            </a:pPr>
            <a:r>
              <a:rPr lang="en-US" sz="2800" dirty="0"/>
              <a:t>“School-age”  6 - 12 years old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Grow 2 inches a year &amp; 5lbs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End of school age girls surpass boys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Erikson: </a:t>
            </a:r>
            <a:r>
              <a:rPr lang="en-US" sz="2800" dirty="0">
                <a:solidFill>
                  <a:srgbClr val="FFFF00"/>
                </a:solidFill>
              </a:rPr>
              <a:t>Industry</a:t>
            </a:r>
            <a:r>
              <a:rPr lang="en-US" sz="2500" dirty="0">
                <a:solidFill>
                  <a:srgbClr val="FFFF00"/>
                </a:solidFill>
              </a:rPr>
              <a:t> vs Inferiority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 Loss of first deciduous teeth; ends with acquisition of final permanent teeth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Piaget: Concrete Operational (conceptual thinking)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Kohlberg: (right &amp; wrong)</a:t>
            </a:r>
          </a:p>
          <a:p>
            <a:pPr marL="393192" lvl="1" indent="0">
              <a:buNone/>
            </a:pPr>
            <a:endParaRPr lang="en-US" sz="2800" dirty="0"/>
          </a:p>
          <a:p>
            <a:pPr lvl="1">
              <a:buNone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24853"/>
            <a:ext cx="218313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/>
              <a:t>Prepubescence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80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Defined as 2 years before puberty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Puberty before 8 in girls and 9 in boys is considered PRECOCIOUS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50720"/>
            <a:ext cx="1973580" cy="1478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TANNER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STAGES 1-5</a:t>
            </a:r>
          </a:p>
          <a:p>
            <a:r>
              <a:rPr lang="en-US" sz="4000" dirty="0"/>
              <a:t>Describes pubertal growth from stage 1 (immature) to stage 5 (mature)</a:t>
            </a:r>
          </a:p>
          <a:p>
            <a:r>
              <a:rPr lang="en-US" sz="4000" dirty="0">
                <a:solidFill>
                  <a:srgbClr val="FF0000"/>
                </a:solidFill>
              </a:rPr>
              <a:t>Must be familiar with these stages!  textbook pgs. 964-965 </a:t>
            </a:r>
          </a:p>
        </p:txBody>
      </p:sp>
    </p:spTree>
    <p:extLst>
      <p:ext uri="{BB962C8B-B14F-4D97-AF65-F5344CB8AC3E}">
        <p14:creationId xmlns:p14="http://schemas.microsoft.com/office/powerpoint/2010/main" val="411249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Psychosocial Development</a:t>
            </a:r>
            <a:br>
              <a:rPr lang="en-US" dirty="0"/>
            </a:br>
            <a:r>
              <a:rPr lang="en-US" sz="2400" dirty="0"/>
              <a:t>School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100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Relationships center around </a:t>
            </a:r>
            <a:r>
              <a:rPr lang="en-US" sz="2800" dirty="0">
                <a:solidFill>
                  <a:srgbClr val="FF0000"/>
                </a:solidFill>
              </a:rPr>
              <a:t>same-sex peers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Freud described it as “latency” period of psychosexual more interested in school &amp; play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Clubs &amp; Teams are very popular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 Stress &amp; Fears often expressed in physical complaints </a:t>
            </a:r>
            <a:r>
              <a:rPr lang="en-US" sz="2800" dirty="0">
                <a:solidFill>
                  <a:schemeClr val="bg1"/>
                </a:solidFill>
              </a:rPr>
              <a:t>(goes to school nurse when exam, doesn’t have food)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996690" cy="2388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05400"/>
            <a:ext cx="3200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Spiritual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Children think in very concrete terms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Children expect punishment for misbehavior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May view illness or injury as punishment for a real or imagined misdeed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School age child often revert </a:t>
            </a:r>
            <a:r>
              <a:rPr lang="en-US" sz="2800" dirty="0"/>
              <a:t>&amp; may request mommy hold hand during treatments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Injury Prevention</a:t>
            </a:r>
            <a:br>
              <a:rPr lang="en-US" dirty="0"/>
            </a:br>
            <a:r>
              <a:rPr lang="en-US" sz="2400" dirty="0"/>
              <a:t>School Age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Teach Basic Rules of Safety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958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Accidents/unintentional injury leading cause of death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Teach benefits of bike helmets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Water safety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Appropriate safety equipment for all sports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80" y="1524000"/>
            <a:ext cx="1950720" cy="172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242316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Adolescent Promoting </a:t>
            </a:r>
            <a:br>
              <a:rPr lang="en-US" sz="4000" dirty="0"/>
            </a:br>
            <a:r>
              <a:rPr lang="en-US" sz="4000" dirty="0"/>
              <a:t>Growth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41148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Transition from childhood to adulthood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Rapid physical</a:t>
            </a:r>
            <a:r>
              <a:rPr lang="en-US" sz="2800" dirty="0"/>
              <a:t>, cognitive, social, &amp; emotional maturation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Increase demand for Sleep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 Onset of puberty to cessation of  body </a:t>
            </a:r>
            <a:r>
              <a:rPr lang="en-US" sz="2800" b="1" dirty="0">
                <a:solidFill>
                  <a:srgbClr val="FFFF00"/>
                </a:solidFill>
              </a:rPr>
              <a:t>growth</a:t>
            </a:r>
            <a:r>
              <a:rPr lang="en-US" sz="2800" dirty="0"/>
              <a:t> at 18 – 20 years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Biologic Development</a:t>
            </a:r>
            <a:br>
              <a:rPr lang="en-US" dirty="0"/>
            </a:br>
            <a:r>
              <a:rPr lang="en-US" sz="1800" dirty="0"/>
              <a:t>Adolescent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81200"/>
            <a:ext cx="52578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FF00"/>
                </a:solidFill>
              </a:rPr>
              <a:t>Primary</a:t>
            </a:r>
            <a:r>
              <a:rPr lang="en-US" sz="2800" dirty="0"/>
              <a:t> Sex Characteristics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External &amp; internal </a:t>
            </a:r>
            <a:r>
              <a:rPr lang="en-US" sz="2400" dirty="0">
                <a:solidFill>
                  <a:srgbClr val="FFFF00"/>
                </a:solidFill>
              </a:rPr>
              <a:t>reprod</a:t>
            </a:r>
            <a:r>
              <a:rPr lang="en-US" dirty="0">
                <a:solidFill>
                  <a:srgbClr val="FFFF00"/>
                </a:solidFill>
              </a:rPr>
              <a:t>uction </a:t>
            </a:r>
            <a:r>
              <a:rPr lang="en-US" sz="2000" dirty="0">
                <a:solidFill>
                  <a:srgbClr val="FFFF00"/>
                </a:solidFill>
              </a:rPr>
              <a:t>organs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Described in TANNER STAGES 1-5</a:t>
            </a:r>
          </a:p>
          <a:p>
            <a:pPr lvl="2">
              <a:buFont typeface="Wingdings" pitchFamily="2" charset="2"/>
              <a:buChar char="q"/>
            </a:pPr>
            <a:endParaRPr lang="en-US" sz="2000" dirty="0">
              <a:solidFill>
                <a:srgbClr val="FFFF00"/>
              </a:solidFill>
            </a:endParaRPr>
          </a:p>
          <a:p>
            <a:pPr lvl="2">
              <a:buFont typeface="Wingdings" pitchFamily="2" charset="2"/>
              <a:buChar char="q"/>
            </a:pPr>
            <a:endParaRPr lang="en-US" dirty="0"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en-US" sz="2800" dirty="0">
                <a:solidFill>
                  <a:srgbClr val="FFFF00"/>
                </a:solidFill>
              </a:rPr>
              <a:t>Secondary</a:t>
            </a:r>
            <a:r>
              <a:rPr lang="en-US" sz="2800" dirty="0"/>
              <a:t> Sex Characteristics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Hormonal changes</a:t>
            </a:r>
            <a:r>
              <a:rPr lang="en-US" sz="2400" dirty="0"/>
              <a:t>; voice change, hair growth, breast enlargement, fat deposits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Play no direct role in reproduction</a:t>
            </a:r>
          </a:p>
          <a:p>
            <a:pPr lvl="2">
              <a:buFont typeface="Wingdings" pitchFamily="2" charset="2"/>
              <a:buChar char="q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276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Physiologic Changes</a:t>
            </a:r>
            <a:br>
              <a:rPr lang="en-US" dirty="0"/>
            </a:br>
            <a:r>
              <a:rPr lang="en-US" sz="2400" dirty="0"/>
              <a:t>Adolescent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7244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Size and strength  of heart, blood volume, and </a:t>
            </a:r>
            <a:r>
              <a:rPr lang="en-US" sz="2800" dirty="0">
                <a:solidFill>
                  <a:srgbClr val="FFFF00"/>
                </a:solidFill>
              </a:rPr>
              <a:t>systolic blood pressure increase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FF00"/>
                </a:solidFill>
              </a:rPr>
              <a:t>Pulse rate </a:t>
            </a:r>
            <a:r>
              <a:rPr lang="en-US" sz="2800" dirty="0"/>
              <a:t>and basal heat production decrease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Adult </a:t>
            </a:r>
            <a:r>
              <a:rPr lang="en-US" sz="2800" dirty="0">
                <a:solidFill>
                  <a:srgbClr val="FFFF00"/>
                </a:solidFill>
              </a:rPr>
              <a:t>lab values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Respiratory volume increase</a:t>
            </a:r>
          </a:p>
          <a:p>
            <a:pPr marL="393192" lvl="1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2455712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Gross Motor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93192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Head control - 4 months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Rolling over – 5 to 6 months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Sits alone (tripod) – 7 months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Move for prone to sitting position – 10 months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5800"/>
            <a:ext cx="23622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Theorist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534400" cy="1371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3600" dirty="0">
                <a:solidFill>
                  <a:srgbClr val="FFFF00"/>
                </a:solidFill>
              </a:rPr>
              <a:t>Erikson</a:t>
            </a:r>
            <a:r>
              <a:rPr lang="en-US" sz="3600" dirty="0"/>
              <a:t>: Identity vs Role Confusion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>
                <a:solidFill>
                  <a:srgbClr val="FFFF00"/>
                </a:solidFill>
              </a:rPr>
              <a:t>Piaget </a:t>
            </a:r>
            <a:r>
              <a:rPr lang="en-US" sz="3600" dirty="0"/>
              <a:t>Formal operation abstract thinking 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>
                <a:solidFill>
                  <a:srgbClr val="FFFF00"/>
                </a:solidFill>
              </a:rPr>
              <a:t>Freud</a:t>
            </a:r>
            <a:r>
              <a:rPr lang="en-US" sz="3600" dirty="0"/>
              <a:t> Genital </a:t>
            </a:r>
            <a:r>
              <a:rPr lang="en-US" dirty="0"/>
              <a:t>(stage source tension &amp; pleasure)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905000"/>
            <a:ext cx="32004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85142"/>
            <a:ext cx="2743199" cy="296391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Relationships with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85310"/>
            <a:ext cx="9144000" cy="193929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lvl="1">
              <a:buFont typeface="Wingdings" pitchFamily="2" charset="2"/>
              <a:buChar char="q"/>
            </a:pP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Peers roles increase in adolescence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Peers provide sense of belonging</a:t>
            </a:r>
            <a:r>
              <a:rPr lang="en-US" sz="2800" dirty="0"/>
              <a:t> , feeling of strength  &amp; power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Peers form transitional between dependence and autonomy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28800"/>
            <a:ext cx="7086600" cy="255651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Injury Prevention</a:t>
            </a:r>
            <a:br>
              <a:rPr lang="en-US" dirty="0"/>
            </a:br>
            <a:r>
              <a:rPr lang="en-US" sz="2700" dirty="0"/>
              <a:t>Adolescent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MVA injury &amp; death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Firearms/weapons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Sports injuries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672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56" y="2209800"/>
            <a:ext cx="4020344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990600"/>
            <a:ext cx="3429000" cy="3219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705" y="4257595"/>
            <a:ext cx="5607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How old infants sit steadily unsupported?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4month,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6months,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8 months, or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1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3000"/>
            <a:ext cx="2590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9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1568771"/>
            <a:ext cx="3585651" cy="311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1451" y="2631388"/>
            <a:ext cx="3886200" cy="372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069" y="4642531"/>
            <a:ext cx="348595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How old is an infant when he/she Creeps?</a:t>
            </a:r>
            <a:endParaRPr lang="en-US" sz="24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43914"/>
            <a:ext cx="311830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How old is infant when he/she can WALK?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010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Cognitive Development</a:t>
            </a:r>
            <a:br>
              <a:rPr lang="en-US" dirty="0"/>
            </a:br>
            <a:r>
              <a:rPr lang="en-US" dirty="0"/>
              <a:t>“ability to know”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</a:rPr>
              <a:t>Piaget Sensorimotor Phase (birth to 24 months)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Concept of </a:t>
            </a:r>
            <a:r>
              <a:rPr lang="en-US" sz="2800" dirty="0">
                <a:solidFill>
                  <a:srgbClr val="FFFF00"/>
                </a:solidFill>
              </a:rPr>
              <a:t>object permanence </a:t>
            </a:r>
            <a:r>
              <a:rPr lang="en-US" sz="2800" dirty="0"/>
              <a:t>– realization that objects that leave the visual field still exist (begins at 9-10 months)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By the end of the first year, recognize that they are </a:t>
            </a:r>
            <a:r>
              <a:rPr lang="en-US" sz="2800" dirty="0">
                <a:solidFill>
                  <a:srgbClr val="FFFF00"/>
                </a:solidFill>
              </a:rPr>
              <a:t>separate</a:t>
            </a:r>
            <a:r>
              <a:rPr lang="en-US" sz="2800" dirty="0"/>
              <a:t> from their parents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Social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Erickson TRUST  VS  MISTRUST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Attachment</a:t>
            </a:r>
            <a:r>
              <a:rPr lang="en-US" dirty="0"/>
              <a:t> – the attachment of parent and child begins before birth and assumes even more importance at birth and continues through </a:t>
            </a:r>
            <a:r>
              <a:rPr lang="en-US" dirty="0">
                <a:solidFill>
                  <a:srgbClr val="FF0000"/>
                </a:solidFill>
              </a:rPr>
              <a:t>the first year. </a:t>
            </a:r>
            <a:r>
              <a:rPr lang="en-US" dirty="0"/>
              <a:t>The mother or consistent caregiver is the focal person the infant typically attaches to 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Separation anxiety- </a:t>
            </a:r>
            <a:r>
              <a:rPr lang="en-US" dirty="0"/>
              <a:t>between ages </a:t>
            </a:r>
            <a:r>
              <a:rPr lang="en-US" dirty="0">
                <a:solidFill>
                  <a:srgbClr val="FF0000"/>
                </a:solidFill>
              </a:rPr>
              <a:t>4 to 8 months </a:t>
            </a:r>
            <a:r>
              <a:rPr lang="en-US" dirty="0"/>
              <a:t>the infant has some awareness of self and parent </a:t>
            </a:r>
          </a:p>
          <a:p>
            <a:pPr marL="393192" lvl="1" indent="0">
              <a:buNone/>
            </a:pPr>
            <a:r>
              <a:rPr lang="en-US" dirty="0"/>
              <a:t>   as separate beings. 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2250" y="2298700"/>
            <a:ext cx="4565650" cy="3790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C7D1054A10C49906E101EF7604602" ma:contentTypeVersion="11" ma:contentTypeDescription="Create a new document." ma:contentTypeScope="" ma:versionID="6862e1e1ba9c86600c06f84729ac7690">
  <xsd:schema xmlns:xsd="http://www.w3.org/2001/XMLSchema" xmlns:xs="http://www.w3.org/2001/XMLSchema" xmlns:p="http://schemas.microsoft.com/office/2006/metadata/properties" xmlns:ns3="be31c158-3e31-48a0-b878-b8dc0c5817f2" targetNamespace="http://schemas.microsoft.com/office/2006/metadata/properties" ma:root="true" ma:fieldsID="510d012f63cd148dc3c22b9cdfb3e091" ns3:_="">
    <xsd:import namespace="be31c158-3e31-48a0-b878-b8dc0c5817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1c158-3e31-48a0-b878-b8dc0c581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FEDB3-4E2B-4C00-846A-5D6C279BF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C90FA-4CBE-4FCB-9F95-6E7DBBB16D14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e31c158-3e31-48a0-b878-b8dc0c5817f2"/>
  </ds:schemaRefs>
</ds:datastoreItem>
</file>

<file path=customXml/itemProps3.xml><?xml version="1.0" encoding="utf-8"?>
<ds:datastoreItem xmlns:ds="http://schemas.openxmlformats.org/officeDocument/2006/customXml" ds:itemID="{485BFC86-81D4-483E-AD21-E8285094B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1c158-3e31-48a0-b878-b8dc0c581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1797</TotalTime>
  <Words>1962</Words>
  <Application>Microsoft Office PowerPoint</Application>
  <PresentationFormat>On-screen Show (4:3)</PresentationFormat>
  <Paragraphs>313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Bradley Hand ITC</vt:lpstr>
      <vt:lpstr>Calibri</vt:lpstr>
      <vt:lpstr>Constantia</vt:lpstr>
      <vt:lpstr>Wingdings</vt:lpstr>
      <vt:lpstr>Wingdings 2</vt:lpstr>
      <vt:lpstr>Flow</vt:lpstr>
      <vt:lpstr>CHAPTERS 31-35</vt:lpstr>
      <vt:lpstr>The Infant Growth &amp; Development</vt:lpstr>
      <vt:lpstr>Locomotion</vt:lpstr>
      <vt:lpstr>Fine Motor Development</vt:lpstr>
      <vt:lpstr>Gross Motor Development</vt:lpstr>
      <vt:lpstr>PowerPoint Presentation</vt:lpstr>
      <vt:lpstr>PowerPoint Presentation</vt:lpstr>
      <vt:lpstr>Cognitive Development “ability to know”</vt:lpstr>
      <vt:lpstr>Social Development</vt:lpstr>
      <vt:lpstr>Trust</vt:lpstr>
      <vt:lpstr>Social Development</vt:lpstr>
      <vt:lpstr>PLAY….Tactile Tub Time</vt:lpstr>
      <vt:lpstr>Hospitalization</vt:lpstr>
      <vt:lpstr>Language Development</vt:lpstr>
      <vt:lpstr>Promoting Optimum Health &amp; Development  during Infancy</vt:lpstr>
      <vt:lpstr>Sleep</vt:lpstr>
      <vt:lpstr>Immunizations</vt:lpstr>
      <vt:lpstr>The Toddler</vt:lpstr>
      <vt:lpstr>Injury Prevention</vt:lpstr>
      <vt:lpstr>Poisoning</vt:lpstr>
      <vt:lpstr>Preoperational Thought  what is…Egocentric, Magical, Animism, Irreversibility</vt:lpstr>
      <vt:lpstr>GROWTH OF TODDLER</vt:lpstr>
      <vt:lpstr> Psychosocial Development Toddler</vt:lpstr>
      <vt:lpstr>Sensory Changes</vt:lpstr>
      <vt:lpstr>Maturation of Systems</vt:lpstr>
      <vt:lpstr>Potty Training 18-36 months</vt:lpstr>
      <vt:lpstr>Gross and Fine Motor Development</vt:lpstr>
      <vt:lpstr>PowerPoint Presentation</vt:lpstr>
      <vt:lpstr>Development of Body Image</vt:lpstr>
      <vt:lpstr>Preschooler  Growth and Development</vt:lpstr>
      <vt:lpstr>Biologic Development</vt:lpstr>
      <vt:lpstr>Language &amp; Cognition</vt:lpstr>
      <vt:lpstr>Gross and Fine Motor Behavior</vt:lpstr>
      <vt:lpstr>Spiritual Development</vt:lpstr>
      <vt:lpstr>Development of Body Image PRESCHOOLER</vt:lpstr>
      <vt:lpstr>Development of Sexuality PRESCHOOLER</vt:lpstr>
      <vt:lpstr>Social Development</vt:lpstr>
      <vt:lpstr> Fears great part of preschool development</vt:lpstr>
      <vt:lpstr>Injury Prevention</vt:lpstr>
      <vt:lpstr>Munchausen Syndrome by Proxy</vt:lpstr>
      <vt:lpstr>School-Age Child  Growth and Development</vt:lpstr>
      <vt:lpstr>Prepubescence</vt:lpstr>
      <vt:lpstr>TANNER STAGES</vt:lpstr>
      <vt:lpstr>Psychosocial Development School Age</vt:lpstr>
      <vt:lpstr>Spiritual Development</vt:lpstr>
      <vt:lpstr>Injury Prevention School Age Teach Basic Rules of Safety</vt:lpstr>
      <vt:lpstr>Adolescent Promoting  Growth and Development</vt:lpstr>
      <vt:lpstr>Biologic Development Adolescent</vt:lpstr>
      <vt:lpstr>Physiologic Changes Adolescent</vt:lpstr>
      <vt:lpstr>Theorist Development</vt:lpstr>
      <vt:lpstr>Relationships with Peers</vt:lpstr>
      <vt:lpstr>Injury Prevention Adolescent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Infant and Family</dc:title>
  <dc:creator>Judith Drumm</dc:creator>
  <cp:lastModifiedBy>KRISTEN GAGNE</cp:lastModifiedBy>
  <cp:revision>237</cp:revision>
  <dcterms:created xsi:type="dcterms:W3CDTF">2010-06-10T19:05:43Z</dcterms:created>
  <dcterms:modified xsi:type="dcterms:W3CDTF">2022-07-26T00:12:21Z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0x0101006AFC7D1054A10C49906E101EF7604602</vt:lpwstr>
  </property>
</Properties>
</file>