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66" r:id="rId3"/>
    <p:sldId id="276" r:id="rId4"/>
    <p:sldId id="257" r:id="rId5"/>
    <p:sldId id="265" r:id="rId6"/>
    <p:sldId id="267" r:id="rId7"/>
    <p:sldId id="263" r:id="rId8"/>
    <p:sldId id="272" r:id="rId9"/>
    <p:sldId id="275" r:id="rId10"/>
    <p:sldId id="264" r:id="rId11"/>
    <p:sldId id="260" r:id="rId12"/>
    <p:sldId id="262" r:id="rId13"/>
    <p:sldId id="258" r:id="rId14"/>
    <p:sldId id="270" r:id="rId15"/>
    <p:sldId id="274" r:id="rId16"/>
    <p:sldId id="271" r:id="rId17"/>
    <p:sldId id="269" r:id="rId18"/>
    <p:sldId id="261" r:id="rId19"/>
    <p:sldId id="268" r:id="rId20"/>
    <p:sldId id="259" r:id="rId21"/>
    <p:sldId id="273" r:id="rId22"/>
    <p:sldId id="277" r:id="rId23"/>
    <p:sldId id="278" r:id="rId24"/>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892" y="-102"/>
      </p:cViewPr>
      <p:guideLst>
        <p:guide orient="horz" pos="2904"/>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1010"/>
          </a:xfrm>
          <a:prstGeom prst="rect">
            <a:avLst/>
          </a:prstGeom>
        </p:spPr>
        <p:txBody>
          <a:bodyPr vert="horz" lIns="92309" tIns="46154" rIns="92309" bIns="46154" rtlCol="0"/>
          <a:lstStyle>
            <a:lvl1pPr algn="r">
              <a:defRPr sz="1200"/>
            </a:lvl1pPr>
          </a:lstStyle>
          <a:p>
            <a:fld id="{0D1C0977-B630-4F72-9C47-1E04F3B0883B}" type="datetimeFigureOut">
              <a:rPr lang="en-US" smtClean="0"/>
              <a:pPr/>
              <a:t>6/3/2013</a:t>
            </a:fld>
            <a:endParaRPr lang="en-US"/>
          </a:p>
        </p:txBody>
      </p:sp>
      <p:sp>
        <p:nvSpPr>
          <p:cNvPr id="4" name="Footer Placeholder 3"/>
          <p:cNvSpPr>
            <a:spLocks noGrp="1"/>
          </p:cNvSpPr>
          <p:nvPr>
            <p:ph type="ftr" sz="quarter" idx="2"/>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57590"/>
            <a:ext cx="3004820" cy="461010"/>
          </a:xfrm>
          <a:prstGeom prst="rect">
            <a:avLst/>
          </a:prstGeom>
        </p:spPr>
        <p:txBody>
          <a:bodyPr vert="horz" lIns="92309" tIns="46154" rIns="92309" bIns="46154" rtlCol="0" anchor="b"/>
          <a:lstStyle>
            <a:lvl1pPr algn="r">
              <a:defRPr sz="1200"/>
            </a:lvl1pPr>
          </a:lstStyle>
          <a:p>
            <a:fld id="{43F08CBA-FD94-4A46-B9E8-B607BFE435ED}" type="slidenum">
              <a:rPr lang="en-US" smtClean="0"/>
              <a:pPr/>
              <a:t>‹#›</a:t>
            </a:fld>
            <a:endParaRPr lang="en-US"/>
          </a:p>
        </p:txBody>
      </p:sp>
    </p:spTree>
    <p:extLst>
      <p:ext uri="{BB962C8B-B14F-4D97-AF65-F5344CB8AC3E}">
        <p14:creationId xmlns:p14="http://schemas.microsoft.com/office/powerpoint/2010/main" xmlns="" val="1395936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8D6D8C60-FF07-4060-9241-0B6BC50FE322}" type="datetimeFigureOut">
              <a:rPr lang="en-US" smtClean="0"/>
              <a:pPr/>
              <a:t>6/3/2013</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C3F00050-8909-4717-938B-D5F526A21F74}" type="slidenum">
              <a:rPr lang="en-US" smtClean="0"/>
              <a:pPr/>
              <a:t>‹#›</a:t>
            </a:fld>
            <a:endParaRPr lang="en-US"/>
          </a:p>
        </p:txBody>
      </p:sp>
    </p:spTree>
    <p:extLst>
      <p:ext uri="{BB962C8B-B14F-4D97-AF65-F5344CB8AC3E}">
        <p14:creationId xmlns:p14="http://schemas.microsoft.com/office/powerpoint/2010/main" xmlns="" val="1156961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F00050-8909-4717-938B-D5F526A21F74}" type="slidenum">
              <a:rPr lang="en-US" smtClean="0"/>
              <a:pPr/>
              <a:t>12</a:t>
            </a:fld>
            <a:endParaRPr lang="en-US"/>
          </a:p>
        </p:txBody>
      </p:sp>
    </p:spTree>
    <p:extLst>
      <p:ext uri="{BB962C8B-B14F-4D97-AF65-F5344CB8AC3E}">
        <p14:creationId xmlns:p14="http://schemas.microsoft.com/office/powerpoint/2010/main" xmlns="" val="1002353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334274-5687-49F8-BE57-F6FEF714BC73}" type="datetimeFigureOut">
              <a:rPr lang="en-US" smtClean="0"/>
              <a:pPr/>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168CC-222D-4327-B127-E0B7CCAC7FC5}" type="slidenum">
              <a:rPr lang="en-US" smtClean="0"/>
              <a:pPr/>
              <a:t>‹#›</a:t>
            </a:fld>
            <a:endParaRPr lang="en-US"/>
          </a:p>
        </p:txBody>
      </p:sp>
    </p:spTree>
    <p:extLst>
      <p:ext uri="{BB962C8B-B14F-4D97-AF65-F5344CB8AC3E}">
        <p14:creationId xmlns:p14="http://schemas.microsoft.com/office/powerpoint/2010/main" xmlns="" val="2431951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334274-5687-49F8-BE57-F6FEF714BC73}" type="datetimeFigureOut">
              <a:rPr lang="en-US" smtClean="0"/>
              <a:pPr/>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168CC-222D-4327-B127-E0B7CCAC7FC5}" type="slidenum">
              <a:rPr lang="en-US" smtClean="0"/>
              <a:pPr/>
              <a:t>‹#›</a:t>
            </a:fld>
            <a:endParaRPr lang="en-US"/>
          </a:p>
        </p:txBody>
      </p:sp>
    </p:spTree>
    <p:extLst>
      <p:ext uri="{BB962C8B-B14F-4D97-AF65-F5344CB8AC3E}">
        <p14:creationId xmlns:p14="http://schemas.microsoft.com/office/powerpoint/2010/main" xmlns="" val="3279693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334274-5687-49F8-BE57-F6FEF714BC73}" type="datetimeFigureOut">
              <a:rPr lang="en-US" smtClean="0"/>
              <a:pPr/>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168CC-222D-4327-B127-E0B7CCAC7FC5}" type="slidenum">
              <a:rPr lang="en-US" smtClean="0"/>
              <a:pPr/>
              <a:t>‹#›</a:t>
            </a:fld>
            <a:endParaRPr lang="en-US"/>
          </a:p>
        </p:txBody>
      </p:sp>
    </p:spTree>
    <p:extLst>
      <p:ext uri="{BB962C8B-B14F-4D97-AF65-F5344CB8AC3E}">
        <p14:creationId xmlns:p14="http://schemas.microsoft.com/office/powerpoint/2010/main" xmlns="" val="3621271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334274-5687-49F8-BE57-F6FEF714BC73}" type="datetimeFigureOut">
              <a:rPr lang="en-US" smtClean="0"/>
              <a:pPr/>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168CC-222D-4327-B127-E0B7CCAC7FC5}" type="slidenum">
              <a:rPr lang="en-US" smtClean="0"/>
              <a:pPr/>
              <a:t>‹#›</a:t>
            </a:fld>
            <a:endParaRPr lang="en-US"/>
          </a:p>
        </p:txBody>
      </p:sp>
    </p:spTree>
    <p:extLst>
      <p:ext uri="{BB962C8B-B14F-4D97-AF65-F5344CB8AC3E}">
        <p14:creationId xmlns:p14="http://schemas.microsoft.com/office/powerpoint/2010/main" xmlns="" val="2825970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334274-5687-49F8-BE57-F6FEF714BC73}" type="datetimeFigureOut">
              <a:rPr lang="en-US" smtClean="0"/>
              <a:pPr/>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168CC-222D-4327-B127-E0B7CCAC7FC5}" type="slidenum">
              <a:rPr lang="en-US" smtClean="0"/>
              <a:pPr/>
              <a:t>‹#›</a:t>
            </a:fld>
            <a:endParaRPr lang="en-US"/>
          </a:p>
        </p:txBody>
      </p:sp>
    </p:spTree>
    <p:extLst>
      <p:ext uri="{BB962C8B-B14F-4D97-AF65-F5344CB8AC3E}">
        <p14:creationId xmlns:p14="http://schemas.microsoft.com/office/powerpoint/2010/main" xmlns="" val="203880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334274-5687-49F8-BE57-F6FEF714BC73}" type="datetimeFigureOut">
              <a:rPr lang="en-US" smtClean="0"/>
              <a:pPr/>
              <a:t>6/3/2013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168CC-222D-4327-B127-E0B7CCAC7FC5}" type="slidenum">
              <a:rPr lang="en-US" smtClean="0"/>
              <a:pPr/>
              <a:t>‹#›</a:t>
            </a:fld>
            <a:endParaRPr lang="en-US"/>
          </a:p>
        </p:txBody>
      </p:sp>
    </p:spTree>
    <p:extLst>
      <p:ext uri="{BB962C8B-B14F-4D97-AF65-F5344CB8AC3E}">
        <p14:creationId xmlns:p14="http://schemas.microsoft.com/office/powerpoint/2010/main" xmlns="" val="3760743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334274-5687-49F8-BE57-F6FEF714BC73}" type="datetimeFigureOut">
              <a:rPr lang="en-US" smtClean="0"/>
              <a:pPr/>
              <a:t>6/3/2013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F168CC-222D-4327-B127-E0B7CCAC7FC5}" type="slidenum">
              <a:rPr lang="en-US" smtClean="0"/>
              <a:pPr/>
              <a:t>‹#›</a:t>
            </a:fld>
            <a:endParaRPr lang="en-US"/>
          </a:p>
        </p:txBody>
      </p:sp>
    </p:spTree>
    <p:extLst>
      <p:ext uri="{BB962C8B-B14F-4D97-AF65-F5344CB8AC3E}">
        <p14:creationId xmlns:p14="http://schemas.microsoft.com/office/powerpoint/2010/main" xmlns="" val="3242844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334274-5687-49F8-BE57-F6FEF714BC73}" type="datetimeFigureOut">
              <a:rPr lang="en-US" smtClean="0"/>
              <a:pPr/>
              <a:t>6/3/2013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F168CC-222D-4327-B127-E0B7CCAC7FC5}" type="slidenum">
              <a:rPr lang="en-US" smtClean="0"/>
              <a:pPr/>
              <a:t>‹#›</a:t>
            </a:fld>
            <a:endParaRPr lang="en-US"/>
          </a:p>
        </p:txBody>
      </p:sp>
    </p:spTree>
    <p:extLst>
      <p:ext uri="{BB962C8B-B14F-4D97-AF65-F5344CB8AC3E}">
        <p14:creationId xmlns:p14="http://schemas.microsoft.com/office/powerpoint/2010/main" xmlns="" val="3399380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334274-5687-49F8-BE57-F6FEF714BC73}" type="datetimeFigureOut">
              <a:rPr lang="en-US" smtClean="0"/>
              <a:pPr/>
              <a:t>6/3/2013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F168CC-222D-4327-B127-E0B7CCAC7FC5}" type="slidenum">
              <a:rPr lang="en-US" smtClean="0"/>
              <a:pPr/>
              <a:t>‹#›</a:t>
            </a:fld>
            <a:endParaRPr lang="en-US"/>
          </a:p>
        </p:txBody>
      </p:sp>
    </p:spTree>
    <p:extLst>
      <p:ext uri="{BB962C8B-B14F-4D97-AF65-F5344CB8AC3E}">
        <p14:creationId xmlns:p14="http://schemas.microsoft.com/office/powerpoint/2010/main" xmlns="" val="1488500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334274-5687-49F8-BE57-F6FEF714BC73}" type="datetimeFigureOut">
              <a:rPr lang="en-US" smtClean="0"/>
              <a:pPr/>
              <a:t>6/3/2013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168CC-222D-4327-B127-E0B7CCAC7FC5}" type="slidenum">
              <a:rPr lang="en-US" smtClean="0"/>
              <a:pPr/>
              <a:t>‹#›</a:t>
            </a:fld>
            <a:endParaRPr lang="en-US"/>
          </a:p>
        </p:txBody>
      </p:sp>
    </p:spTree>
    <p:extLst>
      <p:ext uri="{BB962C8B-B14F-4D97-AF65-F5344CB8AC3E}">
        <p14:creationId xmlns:p14="http://schemas.microsoft.com/office/powerpoint/2010/main" xmlns="" val="2932865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334274-5687-49F8-BE57-F6FEF714BC73}" type="datetimeFigureOut">
              <a:rPr lang="en-US" smtClean="0"/>
              <a:pPr/>
              <a:t>6/3/2013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168CC-222D-4327-B127-E0B7CCAC7FC5}" type="slidenum">
              <a:rPr lang="en-US" smtClean="0"/>
              <a:pPr/>
              <a:t>‹#›</a:t>
            </a:fld>
            <a:endParaRPr lang="en-US"/>
          </a:p>
        </p:txBody>
      </p:sp>
    </p:spTree>
    <p:extLst>
      <p:ext uri="{BB962C8B-B14F-4D97-AF65-F5344CB8AC3E}">
        <p14:creationId xmlns:p14="http://schemas.microsoft.com/office/powerpoint/2010/main" xmlns="" val="3622367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334274-5687-49F8-BE57-F6FEF714BC73}" type="datetimeFigureOut">
              <a:rPr lang="en-US" smtClean="0"/>
              <a:pPr/>
              <a:t>6/3/2013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F168CC-222D-4327-B127-E0B7CCAC7FC5}" type="slidenum">
              <a:rPr lang="en-US" smtClean="0"/>
              <a:pPr/>
              <a:t>‹#›</a:t>
            </a:fld>
            <a:endParaRPr lang="en-US"/>
          </a:p>
        </p:txBody>
      </p:sp>
    </p:spTree>
    <p:extLst>
      <p:ext uri="{BB962C8B-B14F-4D97-AF65-F5344CB8AC3E}">
        <p14:creationId xmlns:p14="http://schemas.microsoft.com/office/powerpoint/2010/main" xmlns="" val="1074888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Psych Mental Health Nursing</a:t>
            </a:r>
            <a:endParaRPr lang="en-US" dirty="0"/>
          </a:p>
        </p:txBody>
      </p:sp>
      <p:sp>
        <p:nvSpPr>
          <p:cNvPr id="3" name="Subtitle 2"/>
          <p:cNvSpPr>
            <a:spLocks noGrp="1"/>
          </p:cNvSpPr>
          <p:nvPr>
            <p:ph type="subTitle" idx="1"/>
          </p:nvPr>
        </p:nvSpPr>
        <p:spPr/>
        <p:txBody>
          <a:bodyPr/>
          <a:lstStyle/>
          <a:p>
            <a:r>
              <a:rPr lang="en-US" dirty="0" smtClean="0"/>
              <a:t>Must Know Drugs</a:t>
            </a:r>
            <a:endParaRPr lang="en-US" dirty="0"/>
          </a:p>
        </p:txBody>
      </p:sp>
    </p:spTree>
    <p:extLst>
      <p:ext uri="{BB962C8B-B14F-4D97-AF65-F5344CB8AC3E}">
        <p14:creationId xmlns:p14="http://schemas.microsoft.com/office/powerpoint/2010/main" xmlns="" val="2841153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Prozac (Fluoxetine)</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Class:</a:t>
            </a:r>
            <a:r>
              <a:rPr lang="en-US" dirty="0" smtClean="0"/>
              <a:t> SSRI Antidepressant </a:t>
            </a:r>
            <a:r>
              <a:rPr lang="en-US" sz="2600" dirty="0" smtClean="0"/>
              <a:t>(Selective Serotonin Reuptake Inhibitor)</a:t>
            </a:r>
          </a:p>
          <a:p>
            <a:r>
              <a:rPr lang="en-US" b="1" dirty="0" smtClean="0"/>
              <a:t>Mechanism:  </a:t>
            </a:r>
            <a:r>
              <a:rPr lang="en-US" dirty="0" smtClean="0"/>
              <a:t>Selective inhibition of serotonin reuptake, and intensifies transmission at serotonergic synapses. </a:t>
            </a:r>
          </a:p>
          <a:p>
            <a:r>
              <a:rPr lang="en-US" b="1" dirty="0" smtClean="0"/>
              <a:t>Therapeutic Use:  </a:t>
            </a:r>
            <a:r>
              <a:rPr lang="en-US" dirty="0" smtClean="0"/>
              <a:t>Depression, Anxiety Disorders – OCD, Bulimia nervosa and premenstrual dysphoric disorder.  </a:t>
            </a:r>
            <a:endParaRPr lang="en-US" b="1" dirty="0" smtClean="0"/>
          </a:p>
          <a:p>
            <a:r>
              <a:rPr lang="en-US" b="1" dirty="0" smtClean="0"/>
              <a:t>Adverse effects</a:t>
            </a:r>
            <a:r>
              <a:rPr lang="en-US" dirty="0" smtClean="0"/>
              <a:t>:  Sexual dysfunction, nausea, headache and nervousness or insomnia.  Weight gain.  Serotonin syndrome – usually on initiation – altered mental status, myoclonus, hyperreflexia, sweating, tremor and fever.   Can cause EPS – </a:t>
            </a:r>
            <a:r>
              <a:rPr lang="en-US" dirty="0" err="1" smtClean="0"/>
              <a:t>ie</a:t>
            </a:r>
            <a:r>
              <a:rPr lang="en-US" dirty="0" smtClean="0"/>
              <a:t> </a:t>
            </a:r>
            <a:r>
              <a:rPr lang="en-US" dirty="0" err="1" smtClean="0"/>
              <a:t>akathisia</a:t>
            </a:r>
            <a:r>
              <a:rPr lang="en-US" dirty="0" smtClean="0"/>
              <a:t> or restlessness.   Bruxism – clenching or grinding teeth – can cause dental problems.  May impede platelet aggregation and increase risk of bleeding.  Can cause </a:t>
            </a:r>
            <a:r>
              <a:rPr lang="en-US" dirty="0" err="1" smtClean="0"/>
              <a:t>hyponatremia</a:t>
            </a:r>
            <a:r>
              <a:rPr lang="en-US" dirty="0" smtClean="0"/>
              <a:t> – especially in elderly.  Diarrhea or excess sweating may also occur.</a:t>
            </a:r>
          </a:p>
          <a:p>
            <a:r>
              <a:rPr lang="en-US" b="1" dirty="0" smtClean="0"/>
              <a:t>Interactions</a:t>
            </a:r>
            <a:r>
              <a:rPr lang="en-US" dirty="0" smtClean="0"/>
              <a:t>:  Stop MAOI 14 days before giving Prozac, and do not give MAOI for at least 5 weeks following Prozac administration.  Monitor response to Warfarin closely.  May increase plasma levels of TCAs or Lithium – use together with caution  </a:t>
            </a:r>
          </a:p>
          <a:p>
            <a:r>
              <a:rPr lang="en-US" b="1" dirty="0" smtClean="0"/>
              <a:t>Nursing Actions:  </a:t>
            </a:r>
            <a:r>
              <a:rPr lang="en-US" dirty="0" smtClean="0"/>
              <a:t>Educate patient to taper dose before discontinuation.  </a:t>
            </a:r>
            <a:r>
              <a:rPr lang="en-US" dirty="0" err="1" smtClean="0"/>
              <a:t>Educatie</a:t>
            </a:r>
            <a:r>
              <a:rPr lang="en-US" dirty="0" smtClean="0"/>
              <a:t> patient to reduce dose / take drug holiday intermittently to treat sexual dysfunction.   </a:t>
            </a:r>
            <a:endParaRPr lang="en-US" b="1" dirty="0"/>
          </a:p>
        </p:txBody>
      </p:sp>
    </p:spTree>
    <p:extLst>
      <p:ext uri="{BB962C8B-B14F-4D97-AF65-F5344CB8AC3E}">
        <p14:creationId xmlns:p14="http://schemas.microsoft.com/office/powerpoint/2010/main" xmlns="" val="28890901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Cymbalta (Duloxetine)</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Class</a:t>
            </a:r>
            <a:r>
              <a:rPr lang="en-US" dirty="0" smtClean="0"/>
              <a:t>: S/NRI Antidepressant </a:t>
            </a:r>
            <a:r>
              <a:rPr lang="en-US" sz="2100" dirty="0" smtClean="0"/>
              <a:t>   (</a:t>
            </a:r>
            <a:r>
              <a:rPr lang="en-US" sz="2900" dirty="0" smtClean="0"/>
              <a:t>Serotonin and Norepinephrine Reuptake Inhibitor)</a:t>
            </a:r>
          </a:p>
          <a:p>
            <a:r>
              <a:rPr lang="en-US" b="1" dirty="0" smtClean="0"/>
              <a:t>Mechanism</a:t>
            </a:r>
            <a:r>
              <a:rPr lang="en-US" dirty="0" smtClean="0"/>
              <a:t>:  Block neuronal reuptake of serotonin and norepinephrine</a:t>
            </a:r>
          </a:p>
          <a:p>
            <a:r>
              <a:rPr lang="en-US" b="1" dirty="0" smtClean="0"/>
              <a:t>Therapeutic Use</a:t>
            </a:r>
            <a:r>
              <a:rPr lang="en-US" dirty="0" smtClean="0"/>
              <a:t>:  Major Depression, Anxiety Disorders, Pain management</a:t>
            </a:r>
          </a:p>
          <a:p>
            <a:r>
              <a:rPr lang="en-US" b="1" dirty="0" smtClean="0"/>
              <a:t>Adverse effects</a:t>
            </a:r>
            <a:r>
              <a:rPr lang="en-US" dirty="0" smtClean="0"/>
              <a:t>:  Nausea, dry mouth, insomnia, somnolence, reduced appetite, fatigue, increased sweating and blurred vision.  May caused small increase in BP in some.  May impact liver – rare hepatotoxicity - caution use with liver disease.  Not recommended with renal insufficiency.  Not recommended during pregnancy or lactation.</a:t>
            </a:r>
          </a:p>
          <a:p>
            <a:r>
              <a:rPr lang="en-US" b="1" dirty="0" smtClean="0"/>
              <a:t>Interactions:  </a:t>
            </a:r>
            <a:r>
              <a:rPr lang="en-US" dirty="0" smtClean="0"/>
              <a:t>Alcohol.</a:t>
            </a:r>
            <a:r>
              <a:rPr lang="en-US" b="1" dirty="0" smtClean="0"/>
              <a:t>  </a:t>
            </a:r>
            <a:r>
              <a:rPr lang="en-US" dirty="0" smtClean="0"/>
              <a:t>Tryptophan, SSRIs, SNRIs, </a:t>
            </a:r>
            <a:r>
              <a:rPr lang="en-US" dirty="0" err="1" smtClean="0"/>
              <a:t>Thioridazine</a:t>
            </a:r>
            <a:r>
              <a:rPr lang="en-US" dirty="0" smtClean="0"/>
              <a:t>.  Potentiated by cimetidine, fluvoxamine or quinolones, also paroxetine, fluoxetine, TCAs or </a:t>
            </a:r>
            <a:r>
              <a:rPr lang="en-US" dirty="0" err="1" smtClean="0"/>
              <a:t>phenothiazines</a:t>
            </a:r>
            <a:r>
              <a:rPr lang="en-US" dirty="0" smtClean="0"/>
              <a:t>.  Caution with </a:t>
            </a:r>
            <a:r>
              <a:rPr lang="en-US" dirty="0" err="1" smtClean="0"/>
              <a:t>triptans</a:t>
            </a:r>
            <a:r>
              <a:rPr lang="en-US" dirty="0" smtClean="0"/>
              <a:t>, lithium, </a:t>
            </a:r>
            <a:r>
              <a:rPr lang="en-US" dirty="0" err="1" smtClean="0"/>
              <a:t>traomadol</a:t>
            </a:r>
            <a:r>
              <a:rPr lang="en-US" dirty="0" smtClean="0"/>
              <a:t>, or St. John’s </a:t>
            </a:r>
            <a:r>
              <a:rPr lang="en-US" dirty="0" err="1" smtClean="0"/>
              <a:t>Wort</a:t>
            </a:r>
            <a:r>
              <a:rPr lang="en-US" dirty="0" smtClean="0"/>
              <a:t>.  Increased bleeding risk with ASA, anticoagulants or NSAIDs.</a:t>
            </a:r>
            <a:endParaRPr lang="en-US" b="1" dirty="0" smtClean="0"/>
          </a:p>
          <a:p>
            <a:r>
              <a:rPr lang="en-US" b="1" dirty="0" smtClean="0"/>
              <a:t>Nursing Actions:</a:t>
            </a:r>
            <a:r>
              <a:rPr lang="en-US" dirty="0"/>
              <a:t> Monitor BP prior to therapy, and periodically </a:t>
            </a:r>
            <a:r>
              <a:rPr lang="en-US" dirty="0" smtClean="0"/>
              <a:t>thereafter. Monitor and assess for suicidal ideation.</a:t>
            </a:r>
            <a:endParaRPr lang="en-US" dirty="0"/>
          </a:p>
          <a:p>
            <a:endParaRPr lang="en-US" b="1" dirty="0"/>
          </a:p>
        </p:txBody>
      </p:sp>
    </p:spTree>
    <p:extLst>
      <p:ext uri="{BB962C8B-B14F-4D97-AF65-F5344CB8AC3E}">
        <p14:creationId xmlns:p14="http://schemas.microsoft.com/office/powerpoint/2010/main" xmlns="" val="2323561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Effexor (Venlafaxine)</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Class</a:t>
            </a:r>
            <a:r>
              <a:rPr lang="en-US" b="1" dirty="0" smtClean="0"/>
              <a:t>:  </a:t>
            </a:r>
            <a:r>
              <a:rPr lang="en-US" dirty="0" smtClean="0"/>
              <a:t>S/NRI </a:t>
            </a:r>
            <a:r>
              <a:rPr lang="en-US" dirty="0"/>
              <a:t>Antidepressant    (Serotonin and Norepinephrine Reuptake Inhibitor)</a:t>
            </a:r>
            <a:endParaRPr lang="en-US" dirty="0" smtClean="0"/>
          </a:p>
          <a:p>
            <a:endParaRPr lang="en-US" dirty="0" smtClean="0"/>
          </a:p>
          <a:p>
            <a:r>
              <a:rPr lang="en-US" b="1" dirty="0"/>
              <a:t>Mechanism</a:t>
            </a:r>
            <a:r>
              <a:rPr lang="en-US" b="1" dirty="0" smtClean="0"/>
              <a:t>:  </a:t>
            </a:r>
            <a:r>
              <a:rPr lang="en-US" dirty="0" smtClean="0"/>
              <a:t>Block </a:t>
            </a:r>
            <a:r>
              <a:rPr lang="en-US" dirty="0"/>
              <a:t>neuronal reuptake of serotonin and norepinephrine</a:t>
            </a:r>
          </a:p>
          <a:p>
            <a:endParaRPr lang="en-US" dirty="0" smtClean="0"/>
          </a:p>
          <a:p>
            <a:r>
              <a:rPr lang="en-US" b="1" dirty="0" smtClean="0"/>
              <a:t>Therapeutic Use:  </a:t>
            </a:r>
            <a:r>
              <a:rPr lang="en-US" dirty="0" smtClean="0"/>
              <a:t>Depression and Anxiety Disorders</a:t>
            </a:r>
            <a:endParaRPr lang="en-US" b="1" dirty="0" smtClean="0"/>
          </a:p>
          <a:p>
            <a:endParaRPr lang="en-US" b="1" dirty="0" smtClean="0"/>
          </a:p>
          <a:p>
            <a:r>
              <a:rPr lang="en-US" b="1" dirty="0" smtClean="0"/>
              <a:t>Adverse effects:  </a:t>
            </a:r>
            <a:r>
              <a:rPr lang="en-US" dirty="0" smtClean="0"/>
              <a:t>Nausea, headache, anorexia, nervousness and insomnia.  Abrupt discontinuation can cause intense withdrawal syndrome. May cause dose dependent diastolic hypertension.  Sexual dysfunction.  Caution use with heart disease, renal or hepatic dysfunction.  </a:t>
            </a:r>
            <a:endParaRPr lang="en-US" b="1" dirty="0" smtClean="0"/>
          </a:p>
          <a:p>
            <a:r>
              <a:rPr lang="en-US" b="1" dirty="0" smtClean="0"/>
              <a:t>Interactions:  </a:t>
            </a:r>
            <a:r>
              <a:rPr lang="en-US" dirty="0" smtClean="0"/>
              <a:t>MAOI – must discontinue 14 days before starting.  Avoid alcohol use.  Monitor for serotonin syndrome if used in combination with SSRIs.  Caution use with cimetidine, </a:t>
            </a:r>
            <a:r>
              <a:rPr lang="en-US" dirty="0" err="1" smtClean="0"/>
              <a:t>haldol</a:t>
            </a:r>
            <a:r>
              <a:rPr lang="en-US" dirty="0" smtClean="0"/>
              <a:t>, or diuretics.</a:t>
            </a:r>
          </a:p>
          <a:p>
            <a:endParaRPr lang="en-US" b="1" dirty="0" smtClean="0"/>
          </a:p>
          <a:p>
            <a:r>
              <a:rPr lang="en-US" b="1" dirty="0" smtClean="0"/>
              <a:t>Nursing Actions: </a:t>
            </a:r>
            <a:r>
              <a:rPr lang="en-US" dirty="0" smtClean="0"/>
              <a:t>Warn patients not to stop abruptly.  </a:t>
            </a:r>
            <a:r>
              <a:rPr lang="en-US" dirty="0" err="1" smtClean="0"/>
              <a:t>Montior</a:t>
            </a:r>
            <a:r>
              <a:rPr lang="en-US" dirty="0" smtClean="0"/>
              <a:t> BP before and during therapy.  Assess and monitor for suicidal ideation.</a:t>
            </a:r>
            <a:endParaRPr lang="en-US" dirty="0"/>
          </a:p>
        </p:txBody>
      </p:sp>
    </p:spTree>
    <p:extLst>
      <p:ext uri="{BB962C8B-B14F-4D97-AF65-F5344CB8AC3E}">
        <p14:creationId xmlns:p14="http://schemas.microsoft.com/office/powerpoint/2010/main" xmlns="" val="3794995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Amitriptyline (Elavil)</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Class</a:t>
            </a:r>
            <a:r>
              <a:rPr lang="en-US" dirty="0" smtClean="0"/>
              <a:t>: TCA – Tricyclic Antidepressant</a:t>
            </a:r>
          </a:p>
          <a:p>
            <a:endParaRPr lang="en-US" dirty="0" smtClean="0"/>
          </a:p>
          <a:p>
            <a:r>
              <a:rPr lang="en-US" b="1" dirty="0" smtClean="0"/>
              <a:t>Mechanism:  </a:t>
            </a:r>
            <a:r>
              <a:rPr lang="en-US" dirty="0" smtClean="0"/>
              <a:t>Block neuronal reuptake of norepinephrine and </a:t>
            </a:r>
            <a:r>
              <a:rPr lang="en-US" dirty="0" err="1" smtClean="0"/>
              <a:t>seratonin</a:t>
            </a:r>
            <a:r>
              <a:rPr lang="en-US" dirty="0" smtClean="0"/>
              <a:t>.</a:t>
            </a:r>
          </a:p>
          <a:p>
            <a:endParaRPr lang="en-US" dirty="0" smtClean="0"/>
          </a:p>
          <a:p>
            <a:r>
              <a:rPr lang="en-US" b="1" dirty="0" smtClean="0"/>
              <a:t>Therapeutic Use</a:t>
            </a:r>
            <a:r>
              <a:rPr lang="en-US" dirty="0" smtClean="0"/>
              <a:t>:  Depression.  Off label use for pain management.</a:t>
            </a:r>
          </a:p>
          <a:p>
            <a:endParaRPr lang="en-US" dirty="0" smtClean="0"/>
          </a:p>
          <a:p>
            <a:r>
              <a:rPr lang="en-US" b="1" dirty="0" smtClean="0"/>
              <a:t>Adverse effects: </a:t>
            </a:r>
            <a:r>
              <a:rPr lang="en-US" dirty="0" smtClean="0"/>
              <a:t>Sedation, orthostatic hypotension and anticholinergic effects.  May cause cardiac toxicity.</a:t>
            </a:r>
          </a:p>
          <a:p>
            <a:endParaRPr lang="en-US" dirty="0" smtClean="0"/>
          </a:p>
          <a:p>
            <a:r>
              <a:rPr lang="en-US" b="1" dirty="0" smtClean="0"/>
              <a:t>Interactions:</a:t>
            </a:r>
            <a:r>
              <a:rPr lang="en-US" dirty="0" smtClean="0"/>
              <a:t>  During or within 5 weeks of PROZAC.  </a:t>
            </a:r>
            <a:r>
              <a:rPr lang="en-US" dirty="0" err="1" smtClean="0"/>
              <a:t>Hyperpyretic</a:t>
            </a:r>
            <a:r>
              <a:rPr lang="en-US" dirty="0" smtClean="0"/>
              <a:t> crisis, seizure and death with MAOIs.  Potentiates alcohol, </a:t>
            </a:r>
            <a:r>
              <a:rPr lang="en-US" dirty="0" err="1" smtClean="0"/>
              <a:t>barbituates</a:t>
            </a:r>
            <a:r>
              <a:rPr lang="en-US" dirty="0" smtClean="0"/>
              <a:t> and other CNS depressants.  </a:t>
            </a:r>
            <a:r>
              <a:rPr lang="en-US" dirty="0" err="1" smtClean="0"/>
              <a:t>Delerium</a:t>
            </a:r>
            <a:r>
              <a:rPr lang="en-US" dirty="0" smtClean="0"/>
              <a:t> with </a:t>
            </a:r>
            <a:r>
              <a:rPr lang="en-US" dirty="0" err="1" smtClean="0"/>
              <a:t>disulfiram</a:t>
            </a:r>
            <a:r>
              <a:rPr lang="en-US" dirty="0" smtClean="0"/>
              <a:t>.  Paralytic ileus with </a:t>
            </a:r>
            <a:r>
              <a:rPr lang="en-US" dirty="0" err="1" smtClean="0"/>
              <a:t>anticholinergics</a:t>
            </a:r>
            <a:r>
              <a:rPr lang="en-US" dirty="0" smtClean="0"/>
              <a:t>.  </a:t>
            </a:r>
          </a:p>
          <a:p>
            <a:endParaRPr lang="en-US" dirty="0" smtClean="0"/>
          </a:p>
          <a:p>
            <a:r>
              <a:rPr lang="en-US" b="1" dirty="0" smtClean="0"/>
              <a:t>Nursing Actions</a:t>
            </a:r>
            <a:r>
              <a:rPr lang="en-US" dirty="0" smtClean="0"/>
              <a:t>: Assess and monitor for orthostatic hypotension.  Monitor for EKG changes.  Educate patient about sedation – patient should not drive, etc.  </a:t>
            </a:r>
            <a:endParaRPr lang="en-US" dirty="0"/>
          </a:p>
        </p:txBody>
      </p:sp>
    </p:spTree>
    <p:extLst>
      <p:ext uri="{BB962C8B-B14F-4D97-AF65-F5344CB8AC3E}">
        <p14:creationId xmlns:p14="http://schemas.microsoft.com/office/powerpoint/2010/main" xmlns="" val="369399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Nardil</a:t>
            </a:r>
            <a:r>
              <a:rPr lang="en-US" dirty="0" smtClean="0"/>
              <a:t> (</a:t>
            </a:r>
            <a:r>
              <a:rPr lang="en-US" dirty="0" err="1" smtClean="0"/>
              <a:t>Phenelzine</a:t>
            </a:r>
            <a:r>
              <a:rPr lang="en-US" dirty="0" smtClean="0"/>
              <a:t> sulfate)</a:t>
            </a:r>
            <a:endParaRPr lang="en-US" dirty="0"/>
          </a:p>
        </p:txBody>
      </p:sp>
      <p:sp>
        <p:nvSpPr>
          <p:cNvPr id="3" name="Content Placeholder 2"/>
          <p:cNvSpPr>
            <a:spLocks noGrp="1"/>
          </p:cNvSpPr>
          <p:nvPr>
            <p:ph idx="1"/>
          </p:nvPr>
        </p:nvSpPr>
        <p:spPr>
          <a:xfrm>
            <a:off x="304800" y="1600200"/>
            <a:ext cx="8229600" cy="5029200"/>
          </a:xfrm>
        </p:spPr>
        <p:txBody>
          <a:bodyPr>
            <a:normAutofit fontScale="62500" lnSpcReduction="20000"/>
          </a:bodyPr>
          <a:lstStyle/>
          <a:p>
            <a:r>
              <a:rPr lang="en-US" b="1" dirty="0" smtClean="0"/>
              <a:t>Class</a:t>
            </a:r>
            <a:r>
              <a:rPr lang="en-US" dirty="0" smtClean="0"/>
              <a:t>:  Monoamine oxidase inhibitor antidepressant (MAOI)</a:t>
            </a:r>
          </a:p>
          <a:p>
            <a:r>
              <a:rPr lang="en-US" b="1" dirty="0" smtClean="0"/>
              <a:t>Mechanism</a:t>
            </a:r>
            <a:r>
              <a:rPr lang="en-US" dirty="0" smtClean="0"/>
              <a:t>:  Inhibits monoamine oxidase, which normally inhibits the activity of epinephrine, norepinephrine, serotonin and dopamine, and may help depression by increasing amount of norepinephrine and serotonin thus available.</a:t>
            </a:r>
          </a:p>
          <a:p>
            <a:r>
              <a:rPr lang="en-US" b="1" dirty="0" smtClean="0"/>
              <a:t>Therapeutic Use</a:t>
            </a:r>
            <a:r>
              <a:rPr lang="en-US" dirty="0" smtClean="0"/>
              <a:t>:  Depression.  Due to potential for serious interactions with food and other drugs, these drugs are usually reserved for patients who have not responded to SSRIs or TCAs.</a:t>
            </a:r>
          </a:p>
          <a:p>
            <a:r>
              <a:rPr lang="en-US" b="1" dirty="0" smtClean="0"/>
              <a:t>Adverse effects</a:t>
            </a:r>
            <a:r>
              <a:rPr lang="en-US" dirty="0" smtClean="0"/>
              <a:t>:  CNS stimulation may cause anxiety, dizziness, headache or agitation.  Orthostatic hypotension.  Risk for Hypertensive Crisis from Dietary </a:t>
            </a:r>
            <a:r>
              <a:rPr lang="en-US" dirty="0" err="1" smtClean="0"/>
              <a:t>Tyramine</a:t>
            </a:r>
            <a:r>
              <a:rPr lang="en-US" dirty="0" smtClean="0"/>
              <a:t>:  headache, tachycardia, HTN, nausea and vomiting.  </a:t>
            </a:r>
          </a:p>
          <a:p>
            <a:r>
              <a:rPr lang="en-US" b="1" dirty="0" smtClean="0"/>
              <a:t>Interactions:  </a:t>
            </a:r>
            <a:r>
              <a:rPr lang="en-US" dirty="0" smtClean="0"/>
              <a:t>Foods containing </a:t>
            </a:r>
            <a:r>
              <a:rPr lang="en-US" dirty="0" err="1" smtClean="0"/>
              <a:t>tyramine</a:t>
            </a:r>
            <a:r>
              <a:rPr lang="en-US" dirty="0" smtClean="0"/>
              <a:t>, caffeine.  Sympathomimetic agents (ephedrine, amphetamine) and other antidepressants:  TCAs and SSRIs.  Use with SSRIs also poses risk of serotonin syndrome as well as hypertensive crisis.  Alcohol or other CNS depressants – </a:t>
            </a:r>
            <a:r>
              <a:rPr lang="en-US" dirty="0" err="1" smtClean="0"/>
              <a:t>ie</a:t>
            </a:r>
            <a:r>
              <a:rPr lang="en-US" dirty="0" smtClean="0"/>
              <a:t> Demerol.</a:t>
            </a:r>
          </a:p>
          <a:p>
            <a:r>
              <a:rPr lang="en-US" b="1" dirty="0" smtClean="0"/>
              <a:t>Nursing Actions:  </a:t>
            </a:r>
            <a:r>
              <a:rPr lang="en-US" dirty="0" smtClean="0"/>
              <a:t>Assess for suicidal ideation.  Assess mental status.  Teach client about food and drug interactions, and educate  to avoid foods containing </a:t>
            </a:r>
            <a:r>
              <a:rPr lang="en-US" dirty="0" err="1" smtClean="0"/>
              <a:t>tyramines</a:t>
            </a:r>
            <a:r>
              <a:rPr lang="en-US" dirty="0" smtClean="0"/>
              <a:t>.  Assess and educate for orthostatic hypotension.</a:t>
            </a:r>
            <a:endParaRPr lang="en-US" b="1" dirty="0"/>
          </a:p>
        </p:txBody>
      </p:sp>
    </p:spTree>
    <p:extLst>
      <p:ext uri="{BB962C8B-B14F-4D97-AF65-F5344CB8AC3E}">
        <p14:creationId xmlns:p14="http://schemas.microsoft.com/office/powerpoint/2010/main" xmlns="" val="23917405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Wellbutrin</a:t>
            </a:r>
            <a:r>
              <a:rPr lang="en-US" dirty="0" smtClean="0"/>
              <a:t> (</a:t>
            </a:r>
            <a:r>
              <a:rPr lang="en-US" dirty="0" err="1" smtClean="0"/>
              <a:t>Bupoprion</a:t>
            </a:r>
            <a:r>
              <a:rPr lang="en-US" dirty="0" smtClean="0"/>
              <a:t> HCL)</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b="1" dirty="0" smtClean="0"/>
              <a:t>Class</a:t>
            </a:r>
            <a:r>
              <a:rPr lang="en-US" dirty="0" smtClean="0"/>
              <a:t>:  Atypical Antidepressant  (</a:t>
            </a:r>
            <a:r>
              <a:rPr lang="en-US" dirty="0" err="1" smtClean="0"/>
              <a:t>Aminoketone</a:t>
            </a:r>
            <a:r>
              <a:rPr lang="en-US" dirty="0" smtClean="0"/>
              <a:t>)</a:t>
            </a:r>
          </a:p>
          <a:p>
            <a:r>
              <a:rPr lang="en-US" b="1" dirty="0" smtClean="0"/>
              <a:t>Mechanism</a:t>
            </a:r>
            <a:r>
              <a:rPr lang="en-US" dirty="0" smtClean="0"/>
              <a:t>: Unknown.  Theoretical blockade of dopamine uptake.  </a:t>
            </a:r>
          </a:p>
          <a:p>
            <a:r>
              <a:rPr lang="en-US" b="1" dirty="0" smtClean="0"/>
              <a:t>Therapeutic Use</a:t>
            </a:r>
            <a:r>
              <a:rPr lang="en-US" dirty="0" smtClean="0"/>
              <a:t>:  Depression, smoking cessation.</a:t>
            </a:r>
          </a:p>
          <a:p>
            <a:r>
              <a:rPr lang="en-US" b="1" dirty="0" smtClean="0"/>
              <a:t>Adverse effects</a:t>
            </a:r>
            <a:r>
              <a:rPr lang="en-US" dirty="0" smtClean="0"/>
              <a:t>:  Agitation, headache, dry mouth, constipation, weight loss, GI upset, dizziness, tremor, insomnia, blurred vision and tachycardia.  Does have risk for seizures, and is contraindicated for use in individuals with history of head injury, seizure disorder, </a:t>
            </a:r>
            <a:r>
              <a:rPr lang="en-US" dirty="0" err="1" smtClean="0"/>
              <a:t>bulima</a:t>
            </a:r>
            <a:r>
              <a:rPr lang="en-US" dirty="0" smtClean="0"/>
              <a:t> or anorexia nervosa.</a:t>
            </a:r>
          </a:p>
          <a:p>
            <a:r>
              <a:rPr lang="en-US" b="1" dirty="0" smtClean="0"/>
              <a:t>Interactions</a:t>
            </a:r>
            <a:r>
              <a:rPr lang="en-US" dirty="0" smtClean="0"/>
              <a:t>:  MAOIs – must be discontinued at least 2 weeks prior to initiation with bupropion.  Caution use with other drugs that lower seizure threshold.  Use with alcohol, opiates or cocaine may enhance these risks.</a:t>
            </a:r>
          </a:p>
          <a:p>
            <a:r>
              <a:rPr lang="en-US" b="1" dirty="0" smtClean="0"/>
              <a:t>Nursing Actions</a:t>
            </a:r>
            <a:r>
              <a:rPr lang="en-US" dirty="0" smtClean="0"/>
              <a:t>:  Assess and monitor for suicidal ideation.  Educate patient about careful attention to dosing, increased amounts can contribute to increased risk for seizures – patient should not double dose.</a:t>
            </a:r>
            <a:endParaRPr lang="en-US" dirty="0"/>
          </a:p>
        </p:txBody>
      </p:sp>
    </p:spTree>
    <p:extLst>
      <p:ext uri="{BB962C8B-B14F-4D97-AF65-F5344CB8AC3E}">
        <p14:creationId xmlns:p14="http://schemas.microsoft.com/office/powerpoint/2010/main" xmlns="" val="3984643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Remeron</a:t>
            </a:r>
            <a:r>
              <a:rPr lang="en-US" dirty="0" smtClean="0"/>
              <a:t> (Mirtazapine)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Class</a:t>
            </a:r>
            <a:r>
              <a:rPr lang="en-US" dirty="0" smtClean="0"/>
              <a:t>:  (Other) (Tetracyclic) Antidepressant </a:t>
            </a:r>
          </a:p>
          <a:p>
            <a:r>
              <a:rPr lang="en-US" dirty="0" smtClean="0"/>
              <a:t>Mechanism: Blocks two serotonin receptors (5-HT2 and 5-HT3) as well as histamine receptors.</a:t>
            </a:r>
          </a:p>
          <a:p>
            <a:r>
              <a:rPr lang="en-US" b="1" dirty="0" smtClean="0"/>
              <a:t>Therapeutic Use</a:t>
            </a:r>
            <a:r>
              <a:rPr lang="en-US" dirty="0" smtClean="0"/>
              <a:t>: Depression</a:t>
            </a:r>
          </a:p>
          <a:p>
            <a:r>
              <a:rPr lang="en-US" b="1" dirty="0" smtClean="0"/>
              <a:t>Adverse effects</a:t>
            </a:r>
            <a:r>
              <a:rPr lang="en-US" dirty="0" smtClean="0"/>
              <a:t>:  Sedation and weight gain are most common.  Increased appetite, dizziness, nausea, dry mouth, edema, increase cholesterol levels, rare </a:t>
            </a:r>
            <a:r>
              <a:rPr lang="en-US" dirty="0" err="1" smtClean="0"/>
              <a:t>agranulocytosis</a:t>
            </a:r>
            <a:r>
              <a:rPr lang="en-US" dirty="0" smtClean="0"/>
              <a:t> and neutropenia may occur.  Rare occurrences of NMS or serotonin syndrome.  May lower seizure threshold.</a:t>
            </a:r>
          </a:p>
          <a:p>
            <a:r>
              <a:rPr lang="en-US" b="1" dirty="0" smtClean="0"/>
              <a:t>Interactions</a:t>
            </a:r>
            <a:r>
              <a:rPr lang="en-US" dirty="0"/>
              <a:t>:</a:t>
            </a:r>
            <a:r>
              <a:rPr lang="en-US" dirty="0" smtClean="0"/>
              <a:t> Sedation exacerbated by alcohol, benzodiazepine or other CNS depressants.  MAOIs.</a:t>
            </a:r>
          </a:p>
          <a:p>
            <a:r>
              <a:rPr lang="en-US" b="1" dirty="0" smtClean="0"/>
              <a:t>Nursing Actions</a:t>
            </a:r>
            <a:r>
              <a:rPr lang="en-US" dirty="0" smtClean="0"/>
              <a:t>:  Educate patient about sedation, need for pm dosing, avoid driving etc.  Counsel patient regarding risk for increased appetite and weight gain.  Monitor cholesterol and CBCs.  Monitor for suicidal ideation.  </a:t>
            </a:r>
            <a:endParaRPr lang="en-US" dirty="0"/>
          </a:p>
        </p:txBody>
      </p:sp>
    </p:spTree>
    <p:extLst>
      <p:ext uri="{BB962C8B-B14F-4D97-AF65-F5344CB8AC3E}">
        <p14:creationId xmlns:p14="http://schemas.microsoft.com/office/powerpoint/2010/main" xmlns="" val="2688408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Lithium Carbonate</a:t>
            </a:r>
            <a:endParaRPr lang="en-US" dirty="0"/>
          </a:p>
        </p:txBody>
      </p:sp>
      <p:sp>
        <p:nvSpPr>
          <p:cNvPr id="3" name="Content Placeholder 2"/>
          <p:cNvSpPr>
            <a:spLocks noGrp="1"/>
          </p:cNvSpPr>
          <p:nvPr>
            <p:ph idx="1"/>
          </p:nvPr>
        </p:nvSpPr>
        <p:spPr>
          <a:xfrm>
            <a:off x="609600" y="1371600"/>
            <a:ext cx="8229600" cy="5257800"/>
          </a:xfrm>
        </p:spPr>
        <p:txBody>
          <a:bodyPr>
            <a:normAutofit fontScale="55000" lnSpcReduction="20000"/>
          </a:bodyPr>
          <a:lstStyle/>
          <a:p>
            <a:r>
              <a:rPr lang="en-US" b="1" dirty="0" smtClean="0"/>
              <a:t>Class</a:t>
            </a:r>
            <a:r>
              <a:rPr lang="en-US" dirty="0" smtClean="0"/>
              <a:t>:  Lithium salt;  Mood Stabilizer</a:t>
            </a:r>
          </a:p>
          <a:p>
            <a:r>
              <a:rPr lang="en-US" b="1" dirty="0" smtClean="0"/>
              <a:t>Mechanism:  </a:t>
            </a:r>
            <a:r>
              <a:rPr lang="en-US" dirty="0" smtClean="0"/>
              <a:t>Specific mechanism unknown.  Theoretical balancing of calcium or sodium channels, and decreases sensitivity to neurotransmitters.</a:t>
            </a:r>
          </a:p>
          <a:p>
            <a:r>
              <a:rPr lang="en-US" b="1" dirty="0" smtClean="0"/>
              <a:t>Therapeutic Use</a:t>
            </a:r>
            <a:r>
              <a:rPr lang="en-US" dirty="0" smtClean="0"/>
              <a:t>:  Bipolar Disorder</a:t>
            </a:r>
          </a:p>
          <a:p>
            <a:r>
              <a:rPr lang="en-US" b="1" dirty="0" smtClean="0"/>
              <a:t>Adverse effects:</a:t>
            </a:r>
            <a:r>
              <a:rPr lang="en-US" dirty="0" smtClean="0"/>
              <a:t>  GI upset, nausea, diarrhea, anorexia, fatigue, muscle weakness, polyuria, tremor, hypothyroidism, acne, thinning hair and teratogenesis.  Toxicity- nausea, vomiting, diarrhea, thirst, polyuria, lethargy, slurred speech, muscle weakness, tremor, ataxia, confusion, ECG changes, could progress rapidly and lead to death.   Contraindicated with cardiac or renal disease.</a:t>
            </a:r>
          </a:p>
          <a:p>
            <a:r>
              <a:rPr lang="en-US" b="1" dirty="0" smtClean="0"/>
              <a:t>Interactions:  </a:t>
            </a:r>
            <a:r>
              <a:rPr lang="en-US" dirty="0" smtClean="0"/>
              <a:t>Diuretic use increases risk of lithium toxicity.  NSAIDs can increase lithium levels, and also contribute to toxicity.  (Note: exception aspirin does not increase Li levels)  Anticholinergic drugs (antihistamines, phenothiazine antipsychotics or TCAs) could cause urinary hesitancy.  </a:t>
            </a:r>
            <a:endParaRPr lang="en-US" b="1" dirty="0" smtClean="0"/>
          </a:p>
          <a:p>
            <a:r>
              <a:rPr lang="en-US" b="1" dirty="0" smtClean="0"/>
              <a:t>Nursing </a:t>
            </a:r>
            <a:r>
              <a:rPr lang="en-US" b="1" dirty="0"/>
              <a:t>Actions </a:t>
            </a:r>
            <a:r>
              <a:rPr lang="en-US" b="1" dirty="0" smtClean="0"/>
              <a:t>:  </a:t>
            </a:r>
            <a:r>
              <a:rPr lang="en-US" dirty="0" smtClean="0"/>
              <a:t>Monitor blood levels - therapeutic </a:t>
            </a:r>
            <a:r>
              <a:rPr lang="en-US" dirty="0"/>
              <a:t>levels – 0.8 – </a:t>
            </a:r>
            <a:r>
              <a:rPr lang="en-US" dirty="0" smtClean="0"/>
              <a:t>1.2mEq/L.  (.4 to 1.0 for maintenance, and 1-1.5 for acute mania)   Assess and monitor for signs of Lithium toxicity.  TID dosing is required due to short half life, so ensure adherence to dosing schedule.  (BID dosing with extended release formulations – </a:t>
            </a:r>
            <a:r>
              <a:rPr lang="en-US" dirty="0" err="1" smtClean="0"/>
              <a:t>ie</a:t>
            </a:r>
            <a:r>
              <a:rPr lang="en-US" dirty="0" smtClean="0"/>
              <a:t> </a:t>
            </a:r>
            <a:r>
              <a:rPr lang="en-US" dirty="0" err="1" smtClean="0"/>
              <a:t>Lithobid</a:t>
            </a:r>
            <a:r>
              <a:rPr lang="en-US" dirty="0" smtClean="0"/>
              <a:t>) Assess for suicidal ideation.  Obtain baseline ECG and monitor periodically for changes.  Monitor thyroid and renal function via labs (TSH, T3, T4, BUN, BMP and CBC). Overdose may be fatal, requires gastric lavage.  </a:t>
            </a:r>
            <a:endParaRPr lang="en-US" dirty="0"/>
          </a:p>
        </p:txBody>
      </p:sp>
    </p:spTree>
    <p:extLst>
      <p:ext uri="{BB962C8B-B14F-4D97-AF65-F5344CB8AC3E}">
        <p14:creationId xmlns:p14="http://schemas.microsoft.com/office/powerpoint/2010/main" xmlns="" val="22485249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Depakote (</a:t>
            </a:r>
            <a:r>
              <a:rPr lang="en-US" dirty="0" err="1" smtClean="0"/>
              <a:t>Valproic</a:t>
            </a:r>
            <a:r>
              <a:rPr lang="en-US" dirty="0" smtClean="0"/>
              <a:t> Acid)</a:t>
            </a:r>
            <a:endParaRPr lang="en-US" dirty="0"/>
          </a:p>
        </p:txBody>
      </p:sp>
      <p:sp>
        <p:nvSpPr>
          <p:cNvPr id="3" name="Content Placeholder 2"/>
          <p:cNvSpPr>
            <a:spLocks noGrp="1"/>
          </p:cNvSpPr>
          <p:nvPr>
            <p:ph idx="1"/>
          </p:nvPr>
        </p:nvSpPr>
        <p:spPr/>
        <p:txBody>
          <a:bodyPr>
            <a:normAutofit fontScale="47500" lnSpcReduction="20000"/>
          </a:bodyPr>
          <a:lstStyle/>
          <a:p>
            <a:r>
              <a:rPr lang="en-US" b="1" dirty="0" smtClean="0"/>
              <a:t>Class:</a:t>
            </a:r>
            <a:r>
              <a:rPr lang="en-US" dirty="0" smtClean="0"/>
              <a:t>  AED (Antiepileptic Drug) Mood Stabilizer</a:t>
            </a:r>
          </a:p>
          <a:p>
            <a:endParaRPr lang="en-US" dirty="0" smtClean="0"/>
          </a:p>
          <a:p>
            <a:r>
              <a:rPr lang="en-US" b="1" dirty="0" smtClean="0"/>
              <a:t>Mechanism:</a:t>
            </a:r>
            <a:r>
              <a:rPr lang="en-US" dirty="0" smtClean="0"/>
              <a:t> Suppression of high-frequency neuronal firing through blockade of sodium channels.  Suppress Calcium influx through T-type calcium channels.  Augment the inhibitory influence of GABA</a:t>
            </a:r>
          </a:p>
          <a:p>
            <a:endParaRPr lang="en-US" dirty="0" smtClean="0"/>
          </a:p>
          <a:p>
            <a:r>
              <a:rPr lang="en-US" b="1" dirty="0" smtClean="0"/>
              <a:t>Therapeutic Use:  </a:t>
            </a:r>
            <a:r>
              <a:rPr lang="en-US" dirty="0" smtClean="0"/>
              <a:t>Seizure Disorders, Bipolar Disorder, Migraine.</a:t>
            </a:r>
          </a:p>
          <a:p>
            <a:endParaRPr lang="en-US" dirty="0" smtClean="0"/>
          </a:p>
          <a:p>
            <a:r>
              <a:rPr lang="en-US" b="1" dirty="0" smtClean="0"/>
              <a:t>Adverse effects</a:t>
            </a:r>
            <a:r>
              <a:rPr lang="en-US" dirty="0" smtClean="0"/>
              <a:t>:  Minimal sedation or cognitive impairment.  Nausea, vomiting or indigestion common, but transient.  Rare hepatotoxicity or pancreatitis.  Teratogenicity effects – Pregnancy risk category D.  Rash, weight gain, tremor and blood dyscrasias (thrombocytopenia or clotting abnormalities).</a:t>
            </a:r>
          </a:p>
          <a:p>
            <a:endParaRPr lang="en-US" dirty="0" smtClean="0"/>
          </a:p>
          <a:p>
            <a:r>
              <a:rPr lang="en-US" b="1" dirty="0" smtClean="0"/>
              <a:t>Interactions:  </a:t>
            </a:r>
            <a:r>
              <a:rPr lang="en-US" dirty="0" smtClean="0"/>
              <a:t>Phenobarbital or Phenytoin levels may be increased and could lead to toxicity.  Monitor levels of Valproate  with enzyme inducers – potentiated by ASA, levels reduced by rifampin, phenytoin, phenobarbital, carbamazepine.</a:t>
            </a:r>
            <a:endParaRPr lang="en-US" b="1" dirty="0" smtClean="0"/>
          </a:p>
          <a:p>
            <a:endParaRPr lang="en-US" dirty="0" smtClean="0"/>
          </a:p>
          <a:p>
            <a:r>
              <a:rPr lang="en-US" b="1" dirty="0" smtClean="0"/>
              <a:t>Nursing Actions</a:t>
            </a:r>
            <a:r>
              <a:rPr lang="en-US" dirty="0" smtClean="0"/>
              <a:t>:  Teach patients to watch for rare but serious symptoms of pancreatitis- (abdominal pain, nausea, vomiting or anorexia).  Monitor for suicidal ideation.  Educate patient to avoid abrupt cessation.  Monitor platelets, bleeding time, CBC, Liver function tests.  Educate females of childbearing potential of risks to fetus.  Monitor for therapeutic level:  50-100 mcg/ml.</a:t>
            </a:r>
            <a:endParaRPr lang="en-US" dirty="0"/>
          </a:p>
        </p:txBody>
      </p:sp>
    </p:spTree>
    <p:extLst>
      <p:ext uri="{BB962C8B-B14F-4D97-AF65-F5344CB8AC3E}">
        <p14:creationId xmlns:p14="http://schemas.microsoft.com/office/powerpoint/2010/main" xmlns="" val="38821308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Lamictal</a:t>
            </a:r>
            <a:r>
              <a:rPr lang="en-US" dirty="0" smtClean="0"/>
              <a:t> (</a:t>
            </a:r>
            <a:r>
              <a:rPr lang="en-US" dirty="0" err="1" smtClean="0"/>
              <a:t>Lamotrigine</a:t>
            </a:r>
            <a:r>
              <a:rPr lang="en-US" dirty="0" smtClean="0"/>
              <a:t>)</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Class</a:t>
            </a:r>
            <a:r>
              <a:rPr lang="en-US" dirty="0" smtClean="0"/>
              <a:t>: Antiepileptic Drug (AED).  Mood Stabilizer</a:t>
            </a:r>
          </a:p>
          <a:p>
            <a:endParaRPr lang="en-US" dirty="0" smtClean="0"/>
          </a:p>
          <a:p>
            <a:r>
              <a:rPr lang="en-US" b="1" dirty="0" smtClean="0"/>
              <a:t>Mechanism</a:t>
            </a:r>
            <a:r>
              <a:rPr lang="en-US" dirty="0" smtClean="0"/>
              <a:t>:  Unknown.  Theoretical - inhibits sodium channels, stabilizing neuronal membranes and modulating GABA.</a:t>
            </a:r>
          </a:p>
          <a:p>
            <a:endParaRPr lang="en-US" dirty="0" smtClean="0"/>
          </a:p>
          <a:p>
            <a:r>
              <a:rPr lang="en-US" b="1" dirty="0" smtClean="0"/>
              <a:t>Therapeutic Use</a:t>
            </a:r>
            <a:r>
              <a:rPr lang="en-US" dirty="0" smtClean="0"/>
              <a:t>: Seizure Disorder, Bipolar Disorder</a:t>
            </a:r>
          </a:p>
          <a:p>
            <a:endParaRPr lang="en-US" dirty="0" smtClean="0"/>
          </a:p>
          <a:p>
            <a:r>
              <a:rPr lang="en-US" b="1" dirty="0" smtClean="0"/>
              <a:t>Adverse effects</a:t>
            </a:r>
            <a:r>
              <a:rPr lang="en-US" dirty="0" smtClean="0"/>
              <a:t>: Headache, dizziness or double vision.  Rare –serious, life threatening rash due to Stevens-Johnson syndrome).  </a:t>
            </a:r>
          </a:p>
          <a:p>
            <a:endParaRPr lang="en-US" dirty="0" smtClean="0"/>
          </a:p>
          <a:p>
            <a:r>
              <a:rPr lang="en-US" b="1" dirty="0" smtClean="0"/>
              <a:t>Interactions</a:t>
            </a:r>
            <a:r>
              <a:rPr lang="en-US" dirty="0" smtClean="0"/>
              <a:t>:  Valproate (potentiates </a:t>
            </a:r>
            <a:r>
              <a:rPr lang="en-US" dirty="0" err="1" smtClean="0"/>
              <a:t>Lamictal</a:t>
            </a:r>
            <a:r>
              <a:rPr lang="en-US" dirty="0" smtClean="0"/>
              <a:t>).  </a:t>
            </a:r>
            <a:r>
              <a:rPr lang="en-US" dirty="0" err="1" smtClean="0"/>
              <a:t>Lamictal</a:t>
            </a:r>
            <a:r>
              <a:rPr lang="en-US" dirty="0" smtClean="0"/>
              <a:t> levels decreased by phenytoin, carbamazepine, phenobarbital or rifampin.  </a:t>
            </a:r>
            <a:r>
              <a:rPr lang="en-US" dirty="0" err="1" smtClean="0"/>
              <a:t>Lamictal</a:t>
            </a:r>
            <a:r>
              <a:rPr lang="en-US" dirty="0" smtClean="0"/>
              <a:t> levels may be decreased by oral contraceptives, and may interfere with contraceptive efficacy.  </a:t>
            </a:r>
          </a:p>
          <a:p>
            <a:endParaRPr lang="en-US" dirty="0" smtClean="0"/>
          </a:p>
          <a:p>
            <a:r>
              <a:rPr lang="en-US" b="1" dirty="0" smtClean="0"/>
              <a:t>Nursing Actions</a:t>
            </a:r>
            <a:r>
              <a:rPr lang="en-US" dirty="0" smtClean="0"/>
              <a:t>:  Educate about risk for rash, and serious reaction which needs immediate attention and discontinuation of medication.  Medication must be started at low dose and titrated slowly. </a:t>
            </a:r>
            <a:endParaRPr lang="en-US" dirty="0"/>
          </a:p>
        </p:txBody>
      </p:sp>
    </p:spTree>
    <p:extLst>
      <p:ext uri="{BB962C8B-B14F-4D97-AF65-F5344CB8AC3E}">
        <p14:creationId xmlns:p14="http://schemas.microsoft.com/office/powerpoint/2010/main" xmlns="" val="368139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Haldol (</a:t>
            </a:r>
            <a:r>
              <a:rPr lang="en-US" dirty="0" err="1" smtClean="0"/>
              <a:t>Haldoperidol</a:t>
            </a:r>
            <a:r>
              <a:rPr lang="en-US" dirty="0" smtClean="0"/>
              <a:t>)</a:t>
            </a:r>
            <a:endParaRPr lang="en-US" dirty="0"/>
          </a:p>
        </p:txBody>
      </p:sp>
      <p:sp>
        <p:nvSpPr>
          <p:cNvPr id="3" name="Content Placeholder 2"/>
          <p:cNvSpPr>
            <a:spLocks noGrp="1"/>
          </p:cNvSpPr>
          <p:nvPr>
            <p:ph idx="1"/>
          </p:nvPr>
        </p:nvSpPr>
        <p:spPr/>
        <p:txBody>
          <a:bodyPr>
            <a:normAutofit fontScale="47500" lnSpcReduction="20000"/>
          </a:bodyPr>
          <a:lstStyle/>
          <a:p>
            <a:r>
              <a:rPr lang="en-US" b="1" dirty="0" smtClean="0"/>
              <a:t>Class</a:t>
            </a:r>
            <a:r>
              <a:rPr lang="en-US" dirty="0" smtClean="0"/>
              <a:t>: </a:t>
            </a:r>
            <a:r>
              <a:rPr lang="en-US" sz="3400" dirty="0" smtClean="0"/>
              <a:t>High Potency Neuroleptic (</a:t>
            </a:r>
            <a:r>
              <a:rPr lang="en-US" sz="3400" dirty="0" err="1" smtClean="0"/>
              <a:t>butyrophenone</a:t>
            </a:r>
            <a:r>
              <a:rPr lang="en-US" sz="3400" dirty="0" smtClean="0"/>
              <a:t>)</a:t>
            </a:r>
          </a:p>
          <a:p>
            <a:pPr marL="914400" lvl="2" indent="0">
              <a:buNone/>
            </a:pPr>
            <a:r>
              <a:rPr lang="en-US" sz="3400" dirty="0"/>
              <a:t>      Conventional Antipsychotic </a:t>
            </a:r>
            <a:r>
              <a:rPr lang="en-US" sz="3400" dirty="0" smtClean="0"/>
              <a:t>Agent</a:t>
            </a:r>
          </a:p>
          <a:p>
            <a:pPr marL="914400" lvl="2" indent="0">
              <a:buNone/>
            </a:pPr>
            <a:endParaRPr lang="en-US" sz="3400" dirty="0" smtClean="0"/>
          </a:p>
          <a:p>
            <a:r>
              <a:rPr lang="en-US" b="1" dirty="0" smtClean="0"/>
              <a:t>Mechanism</a:t>
            </a:r>
            <a:r>
              <a:rPr lang="en-US" dirty="0" smtClean="0"/>
              <a:t>: Block receptors for dopamine, acetylcholine, histamine and norepinephrine.  Therapeutic effect from blocking D2 receptors in mesolimbic region.  </a:t>
            </a:r>
          </a:p>
          <a:p>
            <a:endParaRPr lang="en-US" dirty="0" smtClean="0"/>
          </a:p>
          <a:p>
            <a:r>
              <a:rPr lang="en-US" b="1" dirty="0" smtClean="0"/>
              <a:t>Therapeutic Use</a:t>
            </a:r>
            <a:r>
              <a:rPr lang="en-US" dirty="0" smtClean="0"/>
              <a:t>:  Schizophrenia, Bipolar Disorder, Tourette’s Syndrome.</a:t>
            </a:r>
          </a:p>
          <a:p>
            <a:endParaRPr lang="en-US" dirty="0" smtClean="0"/>
          </a:p>
          <a:p>
            <a:r>
              <a:rPr lang="en-US" b="1" dirty="0" smtClean="0"/>
              <a:t>Adverse effects:  </a:t>
            </a:r>
            <a:r>
              <a:rPr lang="en-US" dirty="0" smtClean="0"/>
              <a:t>Extrapyramidal Symptoms (EPS)- Acute Dystonia, (oculogyric crisis, laryngeal dystonia) Parkinsonism, </a:t>
            </a:r>
            <a:r>
              <a:rPr lang="en-US" dirty="0" err="1" smtClean="0"/>
              <a:t>Akathisia</a:t>
            </a:r>
            <a:r>
              <a:rPr lang="en-US" dirty="0" smtClean="0"/>
              <a:t>, Tardive Dyskinesia (TD), Neuroleptic Malignant Syndrome (NMS), Anticholinergic effects, orthostatic hypotension, sedation, neuroendocrine effects, lowers seizure threshold, sexual dysfunction, severe dysrhythmias from prolongation of QT interval.  </a:t>
            </a:r>
            <a:endParaRPr lang="en-US" b="1" dirty="0" smtClean="0"/>
          </a:p>
          <a:p>
            <a:endParaRPr lang="en-US" b="1" dirty="0" smtClean="0"/>
          </a:p>
          <a:p>
            <a:r>
              <a:rPr lang="en-US" b="1" dirty="0" smtClean="0"/>
              <a:t>Interactions</a:t>
            </a:r>
            <a:r>
              <a:rPr lang="en-US" dirty="0" smtClean="0"/>
              <a:t>: Alcohol or other CNS depressants.  Possible neurotoxicity with lithium.  Caution with drugs that prolong QT interval (ketoconazole, paroxetine). </a:t>
            </a:r>
            <a:r>
              <a:rPr lang="en-US" dirty="0" smtClean="0"/>
              <a:t>Monitor </a:t>
            </a:r>
            <a:r>
              <a:rPr lang="en-US" dirty="0" smtClean="0"/>
              <a:t>anticoagulants</a:t>
            </a:r>
            <a:r>
              <a:rPr lang="en-US" dirty="0" smtClean="0"/>
              <a:t>.</a:t>
            </a:r>
          </a:p>
          <a:p>
            <a:endParaRPr lang="en-US" dirty="0" smtClean="0"/>
          </a:p>
          <a:p>
            <a:r>
              <a:rPr lang="en-US" b="1" dirty="0" smtClean="0"/>
              <a:t>Nursing Actions:  </a:t>
            </a:r>
            <a:r>
              <a:rPr lang="en-US" dirty="0" smtClean="0"/>
              <a:t>Assess and monitor for </a:t>
            </a:r>
            <a:r>
              <a:rPr lang="en-US" dirty="0" smtClean="0"/>
              <a:t>EPS (AIMS - Assessment </a:t>
            </a:r>
            <a:r>
              <a:rPr lang="en-US" dirty="0" smtClean="0"/>
              <a:t>of Involuntary Movement Scale).  Monitor for EKG changes.  Administer anticholinergic for treatment of EPS </a:t>
            </a:r>
            <a:r>
              <a:rPr lang="en-US" dirty="0" err="1" smtClean="0"/>
              <a:t>prn</a:t>
            </a:r>
            <a:r>
              <a:rPr lang="en-US" dirty="0" smtClean="0"/>
              <a:t>. Encourage sugarless candy for dry mouth.  Monitor for orthostatic hypotension.  </a:t>
            </a:r>
            <a:endParaRPr lang="en-US" dirty="0"/>
          </a:p>
        </p:txBody>
      </p:sp>
    </p:spTree>
    <p:extLst>
      <p:ext uri="{BB962C8B-B14F-4D97-AF65-F5344CB8AC3E}">
        <p14:creationId xmlns:p14="http://schemas.microsoft.com/office/powerpoint/2010/main" xmlns="" val="6237394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Busparone</a:t>
            </a:r>
            <a:r>
              <a:rPr lang="en-US" dirty="0" smtClean="0"/>
              <a:t> (</a:t>
            </a:r>
            <a:r>
              <a:rPr lang="en-US" dirty="0" err="1" smtClean="0"/>
              <a:t>Buspar</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Class:</a:t>
            </a:r>
            <a:r>
              <a:rPr lang="en-US" dirty="0" smtClean="0"/>
              <a:t>  Anti-Anxiety  (</a:t>
            </a:r>
            <a:r>
              <a:rPr lang="en-US" dirty="0" err="1" smtClean="0"/>
              <a:t>Azaspirone</a:t>
            </a:r>
            <a:r>
              <a:rPr lang="en-US" dirty="0" smtClean="0"/>
              <a:t>)</a:t>
            </a:r>
          </a:p>
          <a:p>
            <a:r>
              <a:rPr lang="en-US" b="1" dirty="0" smtClean="0"/>
              <a:t>Mechanism:</a:t>
            </a:r>
            <a:r>
              <a:rPr lang="en-US" dirty="0" smtClean="0"/>
              <a:t>  Binds with high affinity to receptors for serotonin and with lower affinity to receptors for dopamine.</a:t>
            </a:r>
          </a:p>
          <a:p>
            <a:r>
              <a:rPr lang="en-US" b="1" dirty="0" smtClean="0"/>
              <a:t>Therapeutic Use</a:t>
            </a:r>
            <a:r>
              <a:rPr lang="en-US" dirty="0" smtClean="0"/>
              <a:t>:  Anxiety Disorders</a:t>
            </a:r>
          </a:p>
          <a:p>
            <a:r>
              <a:rPr lang="en-US" b="1" dirty="0" smtClean="0"/>
              <a:t>Adverse effects</a:t>
            </a:r>
            <a:r>
              <a:rPr lang="en-US" dirty="0" smtClean="0"/>
              <a:t>:  Dizziness, GI upset, headache, nausea.</a:t>
            </a:r>
          </a:p>
          <a:p>
            <a:r>
              <a:rPr lang="en-US" b="1" dirty="0" smtClean="0"/>
              <a:t>Interactions:</a:t>
            </a:r>
            <a:r>
              <a:rPr lang="en-US" dirty="0" smtClean="0"/>
              <a:t>  Hypertensive crisis with MAOIs.  Avoid alcohol or large amounts of grapefruit juice.  May potentiate </a:t>
            </a:r>
            <a:r>
              <a:rPr lang="en-US" dirty="0" err="1" smtClean="0"/>
              <a:t>haldol</a:t>
            </a:r>
            <a:r>
              <a:rPr lang="en-US" dirty="0" smtClean="0"/>
              <a:t>, valium, </a:t>
            </a:r>
            <a:r>
              <a:rPr lang="en-US" dirty="0" err="1" smtClean="0"/>
              <a:t>nefazodone</a:t>
            </a:r>
            <a:r>
              <a:rPr lang="en-US" dirty="0" smtClean="0"/>
              <a:t>.  Potentiated by CUP3A3 inhibitors, erythromycin or ketoconazole.   Antagonized by CYP3A4 inducers such as rifampin, phenytoin, phenobarbital or </a:t>
            </a:r>
            <a:r>
              <a:rPr lang="en-US" dirty="0" err="1" smtClean="0"/>
              <a:t>cabamazepine</a:t>
            </a:r>
            <a:r>
              <a:rPr lang="en-US" dirty="0" smtClean="0"/>
              <a:t>.</a:t>
            </a:r>
          </a:p>
          <a:p>
            <a:r>
              <a:rPr lang="en-US" b="1" dirty="0" smtClean="0"/>
              <a:t>Nursing Actions</a:t>
            </a:r>
            <a:r>
              <a:rPr lang="en-US" dirty="0" smtClean="0"/>
              <a:t>:  Educate patient regarding need for 1 – 2 weeks for therapeutic effects.   No evidence of tolerance, physical dependence or withdrawal, so may be better choice than long term use of benzodiazepines, or for individuals with chemical dependency.</a:t>
            </a:r>
            <a:endParaRPr lang="en-US" dirty="0"/>
          </a:p>
        </p:txBody>
      </p:sp>
    </p:spTree>
    <p:extLst>
      <p:ext uri="{BB962C8B-B14F-4D97-AF65-F5344CB8AC3E}">
        <p14:creationId xmlns:p14="http://schemas.microsoft.com/office/powerpoint/2010/main" xmlns="" val="29840166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Vistaril</a:t>
            </a:r>
            <a:r>
              <a:rPr lang="en-US" dirty="0" smtClean="0"/>
              <a:t> (Hydroxyzine </a:t>
            </a:r>
            <a:r>
              <a:rPr lang="en-US" dirty="0" err="1" smtClean="0"/>
              <a:t>pamoate</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Class:  Antihistamine  (anti-anxiety)</a:t>
            </a:r>
          </a:p>
          <a:p>
            <a:endParaRPr lang="en-US" dirty="0" smtClean="0"/>
          </a:p>
          <a:p>
            <a:r>
              <a:rPr lang="en-US" dirty="0" smtClean="0"/>
              <a:t>Mechanism: H1 antagonist – block histamine receptors</a:t>
            </a:r>
          </a:p>
          <a:p>
            <a:endParaRPr lang="en-US" dirty="0" smtClean="0"/>
          </a:p>
          <a:p>
            <a:r>
              <a:rPr lang="en-US" dirty="0" smtClean="0"/>
              <a:t>Therapeutic Use:  Anxiety (also sedation)</a:t>
            </a:r>
          </a:p>
          <a:p>
            <a:endParaRPr lang="en-US" dirty="0" smtClean="0"/>
          </a:p>
          <a:p>
            <a:r>
              <a:rPr lang="en-US" dirty="0" smtClean="0"/>
              <a:t>Adverse effects:  anticholinergic side effects – blurred vision, dry eyes, dry mouth, urinary hesitancy.  </a:t>
            </a:r>
          </a:p>
          <a:p>
            <a:endParaRPr lang="en-US" dirty="0" smtClean="0"/>
          </a:p>
          <a:p>
            <a:r>
              <a:rPr lang="en-US" dirty="0" smtClean="0"/>
              <a:t>Interactions:  Alcohol and other CNS depressants potentiate effects.</a:t>
            </a:r>
          </a:p>
          <a:p>
            <a:endParaRPr lang="en-US" dirty="0" smtClean="0"/>
          </a:p>
          <a:p>
            <a:r>
              <a:rPr lang="en-US" dirty="0" smtClean="0"/>
              <a:t>Nursing Actions:  Educate patient about potential for sedation, </a:t>
            </a:r>
            <a:r>
              <a:rPr lang="en-US" dirty="0" err="1" smtClean="0"/>
              <a:t>ie</a:t>
            </a:r>
            <a:r>
              <a:rPr lang="en-US" dirty="0" smtClean="0"/>
              <a:t> to avoid driving etc. , utilize pm dosing etc.  Recommend sugarless candy and frequent sips of fluid for dry mouth.  </a:t>
            </a:r>
            <a:endParaRPr lang="en-US" dirty="0"/>
          </a:p>
        </p:txBody>
      </p:sp>
    </p:spTree>
    <p:extLst>
      <p:ext uri="{BB962C8B-B14F-4D97-AF65-F5344CB8AC3E}">
        <p14:creationId xmlns:p14="http://schemas.microsoft.com/office/powerpoint/2010/main" xmlns="" val="1078654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Zoloft (</a:t>
            </a:r>
            <a:r>
              <a:rPr lang="en-US" dirty="0" err="1" smtClean="0"/>
              <a:t>Sertraline</a:t>
            </a:r>
            <a:r>
              <a:rPr lang="en-US" dirty="0" smtClean="0"/>
              <a:t>)</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a:t>
            </a:r>
            <a:r>
              <a:rPr lang="en-US" dirty="0" smtClean="0"/>
              <a:t>Class: SSRI (Selective Serotonin Reuptake Inhibitor</a:t>
            </a:r>
            <a:r>
              <a:rPr lang="en-US" dirty="0" smtClean="0"/>
              <a:t>)</a:t>
            </a:r>
          </a:p>
          <a:p>
            <a:endParaRPr lang="en-US" dirty="0" smtClean="0"/>
          </a:p>
          <a:p>
            <a:pPr>
              <a:buNone/>
            </a:pPr>
            <a:r>
              <a:rPr lang="en-US" dirty="0" smtClean="0"/>
              <a:t>• Mechanism: inhibits neurons from </a:t>
            </a:r>
            <a:r>
              <a:rPr lang="en-US" dirty="0" err="1" smtClean="0"/>
              <a:t>reuptaking</a:t>
            </a:r>
            <a:r>
              <a:rPr lang="en-US" dirty="0" smtClean="0"/>
              <a:t> serotonin</a:t>
            </a:r>
            <a:r>
              <a:rPr lang="en-US" dirty="0" smtClean="0"/>
              <a:t>, making more available in </a:t>
            </a:r>
            <a:r>
              <a:rPr lang="en-US" dirty="0" smtClean="0"/>
              <a:t>synapse</a:t>
            </a:r>
          </a:p>
          <a:p>
            <a:endParaRPr lang="en-US" dirty="0" smtClean="0"/>
          </a:p>
          <a:p>
            <a:pPr>
              <a:buNone/>
            </a:pPr>
            <a:r>
              <a:rPr lang="en-US" dirty="0" smtClean="0"/>
              <a:t>• Therapeutic uses: </a:t>
            </a:r>
            <a:r>
              <a:rPr lang="en-US" dirty="0" smtClean="0"/>
              <a:t>Depression</a:t>
            </a:r>
            <a:r>
              <a:rPr lang="en-US" dirty="0" smtClean="0"/>
              <a:t>, </a:t>
            </a:r>
            <a:r>
              <a:rPr lang="en-US" dirty="0" smtClean="0"/>
              <a:t>Anxiety/OCD</a:t>
            </a:r>
            <a:r>
              <a:rPr lang="en-US" dirty="0" smtClean="0"/>
              <a:t>, </a:t>
            </a:r>
            <a:r>
              <a:rPr lang="en-US" dirty="0" smtClean="0"/>
              <a:t>PTSD, PMDD</a:t>
            </a:r>
          </a:p>
          <a:p>
            <a:endParaRPr lang="en-US" dirty="0" smtClean="0"/>
          </a:p>
          <a:p>
            <a:pPr>
              <a:buNone/>
            </a:pPr>
            <a:r>
              <a:rPr lang="en-US" dirty="0" smtClean="0"/>
              <a:t>• Adverse effects: H/A, sexual </a:t>
            </a:r>
            <a:r>
              <a:rPr lang="en-US" dirty="0" err="1" smtClean="0"/>
              <a:t>dys</a:t>
            </a:r>
            <a:r>
              <a:rPr lang="en-US" dirty="0" smtClean="0"/>
              <a:t>, weight gain, </a:t>
            </a:r>
            <a:r>
              <a:rPr lang="en-US" dirty="0" smtClean="0"/>
              <a:t>tremor, insomnia</a:t>
            </a:r>
            <a:r>
              <a:rPr lang="en-US" dirty="0" smtClean="0"/>
              <a:t>, agitation, N/D, Serotonin syndrome (&lt;72hrs</a:t>
            </a:r>
            <a:r>
              <a:rPr lang="en-US" dirty="0" smtClean="0"/>
              <a:t>), discontinuation syndrome. </a:t>
            </a:r>
          </a:p>
          <a:p>
            <a:endParaRPr lang="en-US" dirty="0" smtClean="0"/>
          </a:p>
          <a:p>
            <a:pPr>
              <a:buNone/>
            </a:pPr>
            <a:r>
              <a:rPr lang="en-US" dirty="0" smtClean="0"/>
              <a:t>• Interactions: </a:t>
            </a:r>
            <a:r>
              <a:rPr lang="en-US" dirty="0" smtClean="0"/>
              <a:t>MAOI</a:t>
            </a:r>
          </a:p>
          <a:p>
            <a:endParaRPr lang="en-US" dirty="0" smtClean="0"/>
          </a:p>
          <a:p>
            <a:pPr>
              <a:buNone/>
            </a:pPr>
            <a:r>
              <a:rPr lang="en-US" dirty="0" smtClean="0"/>
              <a:t>• </a:t>
            </a:r>
            <a:r>
              <a:rPr lang="en-US" dirty="0" err="1" smtClean="0"/>
              <a:t>Nsg</a:t>
            </a:r>
            <a:r>
              <a:rPr lang="en-US" dirty="0" smtClean="0"/>
              <a:t> Actions: Assess adverse effects, educate 2 </a:t>
            </a:r>
            <a:r>
              <a:rPr lang="en-US" dirty="0" smtClean="0"/>
              <a:t>weeks before </a:t>
            </a:r>
            <a:r>
              <a:rPr lang="en-US" dirty="0" smtClean="0"/>
              <a:t>begins working; do not d/c suddenly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Ativan</a:t>
            </a:r>
            <a:r>
              <a:rPr lang="en-US" dirty="0" smtClean="0"/>
              <a:t> (</a:t>
            </a:r>
            <a:r>
              <a:rPr lang="en-US" dirty="0" err="1" smtClean="0"/>
              <a:t>Lorazepam</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r>
              <a:rPr lang="en-US" dirty="0" smtClean="0"/>
              <a:t>Class: </a:t>
            </a:r>
            <a:r>
              <a:rPr lang="en-US" dirty="0" smtClean="0"/>
              <a:t>benzodiazepine,  anxiolytic (minor tranquilizers)</a:t>
            </a:r>
          </a:p>
          <a:p>
            <a:endParaRPr lang="en-US" dirty="0" smtClean="0"/>
          </a:p>
          <a:p>
            <a:pPr>
              <a:buNone/>
            </a:pPr>
            <a:r>
              <a:rPr lang="en-US" dirty="0" smtClean="0"/>
              <a:t>• Mechanism: makes GABA receptors more </a:t>
            </a:r>
            <a:r>
              <a:rPr lang="en-US" dirty="0" smtClean="0"/>
              <a:t>active, slowing </a:t>
            </a:r>
            <a:r>
              <a:rPr lang="en-US" dirty="0" smtClean="0"/>
              <a:t>neural </a:t>
            </a:r>
            <a:r>
              <a:rPr lang="en-US" dirty="0" smtClean="0"/>
              <a:t>activity</a:t>
            </a:r>
          </a:p>
          <a:p>
            <a:endParaRPr lang="en-US" dirty="0" smtClean="0"/>
          </a:p>
          <a:p>
            <a:pPr>
              <a:buNone/>
            </a:pPr>
            <a:r>
              <a:rPr lang="en-US" dirty="0" smtClean="0"/>
              <a:t>• Therapeutic uses: anxiety, insomnia, seizures, </a:t>
            </a:r>
            <a:r>
              <a:rPr lang="en-US" dirty="0" smtClean="0"/>
              <a:t>ETOH withdrawal</a:t>
            </a:r>
          </a:p>
          <a:p>
            <a:endParaRPr lang="en-US" dirty="0" smtClean="0"/>
          </a:p>
          <a:p>
            <a:pPr>
              <a:buNone/>
            </a:pPr>
            <a:r>
              <a:rPr lang="en-US" dirty="0" smtClean="0"/>
              <a:t>• Adverse effects: CNS depression (sedation</a:t>
            </a:r>
            <a:r>
              <a:rPr lang="en-US" dirty="0" smtClean="0"/>
              <a:t>), </a:t>
            </a:r>
            <a:r>
              <a:rPr lang="en-US" dirty="0" err="1" smtClean="0"/>
              <a:t>anterograde</a:t>
            </a:r>
            <a:r>
              <a:rPr lang="en-US" dirty="0" smtClean="0"/>
              <a:t> </a:t>
            </a:r>
            <a:r>
              <a:rPr lang="en-US" dirty="0" smtClean="0"/>
              <a:t>amnesia (blackout), </a:t>
            </a:r>
            <a:r>
              <a:rPr lang="en-US" dirty="0" err="1" smtClean="0"/>
              <a:t>Resp</a:t>
            </a:r>
            <a:r>
              <a:rPr lang="en-US" dirty="0" smtClean="0"/>
              <a:t> </a:t>
            </a:r>
            <a:r>
              <a:rPr lang="en-US" dirty="0" smtClean="0"/>
              <a:t>depression, abuse</a:t>
            </a:r>
            <a:r>
              <a:rPr lang="en-US" dirty="0" smtClean="0"/>
              <a:t>, paradoxical </a:t>
            </a:r>
            <a:r>
              <a:rPr lang="en-US" dirty="0" smtClean="0"/>
              <a:t>effects</a:t>
            </a:r>
          </a:p>
          <a:p>
            <a:endParaRPr lang="en-US" dirty="0" smtClean="0"/>
          </a:p>
          <a:p>
            <a:pPr>
              <a:buNone/>
            </a:pPr>
            <a:r>
              <a:rPr lang="en-US" dirty="0" smtClean="0"/>
              <a:t>• Interactions: other CNS depressants, </a:t>
            </a:r>
            <a:r>
              <a:rPr lang="en-US" dirty="0" err="1" smtClean="0"/>
              <a:t>esp</a:t>
            </a:r>
            <a:r>
              <a:rPr lang="en-US" dirty="0" smtClean="0"/>
              <a:t> </a:t>
            </a:r>
            <a:r>
              <a:rPr lang="en-US" dirty="0" err="1" smtClean="0"/>
              <a:t>opioids</a:t>
            </a:r>
            <a:r>
              <a:rPr lang="en-US" dirty="0" smtClean="0"/>
              <a:t> </a:t>
            </a:r>
            <a:r>
              <a:rPr lang="en-US" dirty="0" smtClean="0"/>
              <a:t>and ETOH</a:t>
            </a:r>
          </a:p>
          <a:p>
            <a:endParaRPr lang="en-US" dirty="0" smtClean="0"/>
          </a:p>
          <a:p>
            <a:pPr>
              <a:buNone/>
            </a:pPr>
            <a:r>
              <a:rPr lang="en-US" dirty="0" smtClean="0"/>
              <a:t>• </a:t>
            </a:r>
            <a:r>
              <a:rPr lang="en-US" dirty="0" err="1" smtClean="0"/>
              <a:t>Nsg</a:t>
            </a:r>
            <a:r>
              <a:rPr lang="en-US" dirty="0" smtClean="0"/>
              <a:t> Actions: assess, fall precautions, educate </a:t>
            </a:r>
            <a:r>
              <a:rPr lang="en-US" dirty="0" smtClean="0"/>
              <a:t>about interactions</a:t>
            </a:r>
            <a:r>
              <a:rPr lang="en-US" dirty="0" smtClean="0"/>
              <a:t>; monitor </a:t>
            </a:r>
            <a:r>
              <a:rPr lang="en-US" dirty="0" err="1" smtClean="0"/>
              <a:t>resp</a:t>
            </a:r>
            <a:r>
              <a:rPr lang="en-US" dirty="0" smtClean="0"/>
              <a:t> if on other CNS depressants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Thorazine</a:t>
            </a:r>
            <a:r>
              <a:rPr lang="en-US" dirty="0" smtClean="0"/>
              <a:t> (Chlorpromazine)</a:t>
            </a:r>
            <a:endParaRPr lang="en-US" dirty="0"/>
          </a:p>
        </p:txBody>
      </p:sp>
      <p:sp>
        <p:nvSpPr>
          <p:cNvPr id="3" name="Content Placeholder 2"/>
          <p:cNvSpPr>
            <a:spLocks noGrp="1"/>
          </p:cNvSpPr>
          <p:nvPr>
            <p:ph idx="1"/>
          </p:nvPr>
        </p:nvSpPr>
        <p:spPr/>
        <p:txBody>
          <a:bodyPr>
            <a:normAutofit fontScale="40000" lnSpcReduction="20000"/>
          </a:bodyPr>
          <a:lstStyle/>
          <a:p>
            <a:r>
              <a:rPr lang="en-US" b="1" dirty="0"/>
              <a:t>Class:</a:t>
            </a:r>
            <a:r>
              <a:rPr lang="en-US" dirty="0"/>
              <a:t> </a:t>
            </a:r>
            <a:r>
              <a:rPr lang="en-US" sz="4000" dirty="0" smtClean="0"/>
              <a:t>Low </a:t>
            </a:r>
            <a:r>
              <a:rPr lang="en-US" sz="4000" dirty="0"/>
              <a:t>Potency Neuroleptic </a:t>
            </a:r>
            <a:r>
              <a:rPr lang="en-US" sz="4000" dirty="0" smtClean="0"/>
              <a:t>(phenothiazine) </a:t>
            </a:r>
          </a:p>
          <a:p>
            <a:pPr marL="0" indent="0">
              <a:buNone/>
            </a:pPr>
            <a:r>
              <a:rPr lang="en-US" sz="4000" dirty="0" smtClean="0"/>
              <a:t>                 Conventional Antipsychotic </a:t>
            </a:r>
            <a:r>
              <a:rPr lang="en-US" sz="4000" dirty="0" smtClean="0"/>
              <a:t>Agent</a:t>
            </a:r>
          </a:p>
          <a:p>
            <a:pPr marL="0" indent="0">
              <a:buNone/>
            </a:pPr>
            <a:endParaRPr lang="en-US" sz="4000" dirty="0"/>
          </a:p>
          <a:p>
            <a:r>
              <a:rPr lang="en-US" b="1" dirty="0"/>
              <a:t>Mechanism</a:t>
            </a:r>
            <a:r>
              <a:rPr lang="en-US" dirty="0"/>
              <a:t>: Block receptors for dopamine, acetylcholine, histamine and norepinephrine.  Therapeutic effect from blocking D2 receptors in mesolimbic region.  </a:t>
            </a:r>
            <a:endParaRPr lang="en-US" dirty="0" smtClean="0"/>
          </a:p>
          <a:p>
            <a:endParaRPr lang="en-US" dirty="0"/>
          </a:p>
          <a:p>
            <a:r>
              <a:rPr lang="en-US" b="1" dirty="0" smtClean="0"/>
              <a:t>Therapeutic </a:t>
            </a:r>
            <a:r>
              <a:rPr lang="en-US" b="1" dirty="0"/>
              <a:t>Use</a:t>
            </a:r>
            <a:r>
              <a:rPr lang="en-US" dirty="0"/>
              <a:t>:  Schizophrenia, Bipolar </a:t>
            </a:r>
            <a:r>
              <a:rPr lang="en-US" dirty="0" smtClean="0"/>
              <a:t>Disorder.  </a:t>
            </a:r>
          </a:p>
          <a:p>
            <a:endParaRPr lang="en-US" dirty="0"/>
          </a:p>
          <a:p>
            <a:r>
              <a:rPr lang="en-US" b="1" dirty="0" smtClean="0"/>
              <a:t>Adverse </a:t>
            </a:r>
            <a:r>
              <a:rPr lang="en-US" b="1" dirty="0"/>
              <a:t>effects</a:t>
            </a:r>
            <a:r>
              <a:rPr lang="en-US" dirty="0"/>
              <a:t>:  Extrapyramidal Symptoms (EPS)- Acute Dystonia, (oculogyric crisis, laryngeal dystonia) Parkinsonism, </a:t>
            </a:r>
            <a:r>
              <a:rPr lang="en-US" dirty="0" err="1"/>
              <a:t>Akathisia</a:t>
            </a:r>
            <a:r>
              <a:rPr lang="en-US" dirty="0"/>
              <a:t>, Tardive Dyskinesia (TD), Neuroleptic Malignant Syndrome (NMS), Anticholinergic effects, orthostatic hypotension, sedation, neuroendocrine effects, lowers seizure threshold, sexual dysfunction, severe dysrhythmias from prolongation of QT interval.  </a:t>
            </a:r>
            <a:r>
              <a:rPr lang="en-US" dirty="0" smtClean="0"/>
              <a:t>Photosensitivity.</a:t>
            </a:r>
          </a:p>
          <a:p>
            <a:endParaRPr lang="en-US" dirty="0"/>
          </a:p>
          <a:p>
            <a:r>
              <a:rPr lang="en-US" b="1" dirty="0" smtClean="0"/>
              <a:t>Interactions</a:t>
            </a:r>
            <a:r>
              <a:rPr lang="en-US" dirty="0"/>
              <a:t>: Alcohol or other CNS depressants.  Possible neurotoxicity with lithium.  Caution with drugs that prolong QT interval (ketoconazole, </a:t>
            </a:r>
            <a:r>
              <a:rPr lang="en-US" dirty="0" err="1"/>
              <a:t>paroxetine</a:t>
            </a:r>
            <a:r>
              <a:rPr lang="en-US" dirty="0" smtClean="0"/>
              <a:t>).   </a:t>
            </a:r>
            <a:r>
              <a:rPr lang="en-US" dirty="0"/>
              <a:t>Monitor anticoagulants</a:t>
            </a:r>
            <a:r>
              <a:rPr lang="en-US" dirty="0" smtClean="0"/>
              <a:t>. Risk for Agranulocytosis – life threatening.</a:t>
            </a:r>
          </a:p>
          <a:p>
            <a:endParaRPr lang="en-US" dirty="0"/>
          </a:p>
          <a:p>
            <a:r>
              <a:rPr lang="en-US" b="1" dirty="0"/>
              <a:t>Nursing Actions</a:t>
            </a:r>
            <a:r>
              <a:rPr lang="en-US" dirty="0"/>
              <a:t>:  Assess and monitor for EPS – AIMS (Assessment of Involuntary Movement Scale).  Monitor for EKG changes.  Administer anticholinergic for treatment of EPS </a:t>
            </a:r>
            <a:r>
              <a:rPr lang="en-US" dirty="0" err="1"/>
              <a:t>prn</a:t>
            </a:r>
            <a:r>
              <a:rPr lang="en-US" dirty="0"/>
              <a:t>. Encourage sugarless candy for dry mouth.  Monitor for orthostatic hypotension. </a:t>
            </a:r>
            <a:r>
              <a:rPr lang="en-US" dirty="0" smtClean="0"/>
              <a:t>Educate </a:t>
            </a:r>
            <a:r>
              <a:rPr lang="en-US" dirty="0" smtClean="0"/>
              <a:t>patient for need for sunscreen and sunglasses due to photosensitivity.  Monitor White Blood Cell Counts, and educate patient about signs of agranulocytosis: </a:t>
            </a:r>
            <a:r>
              <a:rPr lang="en-US" dirty="0" err="1" smtClean="0"/>
              <a:t>ie</a:t>
            </a:r>
            <a:r>
              <a:rPr lang="en-US" dirty="0" smtClean="0"/>
              <a:t> sore throat and fever. </a:t>
            </a:r>
            <a:r>
              <a:rPr lang="en-US" dirty="0" err="1" smtClean="0"/>
              <a:t>Neuroloptic</a:t>
            </a:r>
            <a:r>
              <a:rPr lang="en-US" dirty="0" smtClean="0"/>
              <a:t> must be withdrawn if develops agranulocytosis.</a:t>
            </a:r>
            <a:endParaRPr lang="en-US" dirty="0"/>
          </a:p>
        </p:txBody>
      </p:sp>
    </p:spTree>
    <p:extLst>
      <p:ext uri="{BB962C8B-B14F-4D97-AF65-F5344CB8AC3E}">
        <p14:creationId xmlns:p14="http://schemas.microsoft.com/office/powerpoint/2010/main" xmlns="" val="2604579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Abilify (</a:t>
            </a:r>
            <a:r>
              <a:rPr lang="en-US" dirty="0" err="1" smtClean="0"/>
              <a:t>Aripiprazole</a:t>
            </a:r>
            <a:r>
              <a:rPr lang="en-US" dirty="0" smtClean="0"/>
              <a:t>)</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b="1" dirty="0" smtClean="0"/>
              <a:t>Class</a:t>
            </a:r>
            <a:r>
              <a:rPr lang="en-US" dirty="0" smtClean="0"/>
              <a:t>:  Atypical Antipsychotic  (</a:t>
            </a:r>
            <a:r>
              <a:rPr lang="en-US" dirty="0" err="1" smtClean="0"/>
              <a:t>Thienobenzodiazepine</a:t>
            </a:r>
            <a:r>
              <a:rPr lang="en-US" dirty="0" smtClean="0"/>
              <a:t>)</a:t>
            </a:r>
          </a:p>
          <a:p>
            <a:pPr marL="0" indent="0">
              <a:buNone/>
            </a:pPr>
            <a:endParaRPr lang="en-US" dirty="0"/>
          </a:p>
          <a:p>
            <a:pPr marL="0" indent="0">
              <a:buNone/>
            </a:pPr>
            <a:r>
              <a:rPr lang="en-US" b="1" dirty="0" smtClean="0"/>
              <a:t>Mechanism:  </a:t>
            </a:r>
            <a:r>
              <a:rPr lang="en-US" dirty="0" smtClean="0"/>
              <a:t>(Dopamine system stabilizer) Blocks H1, 5HT2 and alpha1 receptors, mixed effects on 5HT1 and D2 receptors. </a:t>
            </a:r>
            <a:endParaRPr lang="en-US" dirty="0" smtClean="0"/>
          </a:p>
          <a:p>
            <a:pPr marL="0" indent="0">
              <a:buNone/>
            </a:pPr>
            <a:endParaRPr lang="en-US" dirty="0"/>
          </a:p>
          <a:p>
            <a:pPr marL="0" indent="0">
              <a:buNone/>
            </a:pPr>
            <a:r>
              <a:rPr lang="en-US" b="1" dirty="0" smtClean="0"/>
              <a:t>Therapeutic Use:  </a:t>
            </a:r>
            <a:r>
              <a:rPr lang="en-US" dirty="0" smtClean="0"/>
              <a:t>Psychosis, Bipolar Disorder, adjunctive treatment for resistant depression</a:t>
            </a:r>
          </a:p>
          <a:p>
            <a:pPr marL="0" indent="0">
              <a:buNone/>
            </a:pPr>
            <a:endParaRPr lang="en-US" dirty="0"/>
          </a:p>
          <a:p>
            <a:pPr marL="0" indent="0">
              <a:buNone/>
            </a:pPr>
            <a:r>
              <a:rPr lang="en-US" b="1" dirty="0" smtClean="0"/>
              <a:t>Adverse effects: </a:t>
            </a:r>
            <a:r>
              <a:rPr lang="en-US" dirty="0" smtClean="0"/>
              <a:t>Extrapyramidal symptoms (EPS)  (less likely, but </a:t>
            </a:r>
            <a:r>
              <a:rPr lang="en-US" dirty="0" smtClean="0"/>
              <a:t>possible)  </a:t>
            </a:r>
            <a:r>
              <a:rPr lang="en-US" dirty="0" smtClean="0"/>
              <a:t>Neuroleptic Malignant Syndrome (NMS) – few cases reported.   Anticholinergic effects, Orthostatic Hypotension, sedation, neuroendocrine effects, lower seizure threshold.  Most common include headache, anxiety, or agitation.</a:t>
            </a:r>
          </a:p>
          <a:p>
            <a:pPr marL="0" indent="0">
              <a:buNone/>
            </a:pPr>
            <a:endParaRPr lang="en-US" dirty="0"/>
          </a:p>
          <a:p>
            <a:pPr marL="0" indent="0">
              <a:buNone/>
            </a:pPr>
            <a:r>
              <a:rPr lang="en-US" b="1" dirty="0" smtClean="0"/>
              <a:t>Interactions:  </a:t>
            </a:r>
            <a:r>
              <a:rPr lang="en-US" dirty="0" err="1" smtClean="0"/>
              <a:t>Barbituates</a:t>
            </a:r>
            <a:r>
              <a:rPr lang="en-US" dirty="0" smtClean="0"/>
              <a:t>, carbamazepine, phenytoin or rifampin can decrease abilify levels.  Ketoconazole, </a:t>
            </a:r>
            <a:r>
              <a:rPr lang="en-US" dirty="0" err="1" smtClean="0"/>
              <a:t>itraconozole</a:t>
            </a:r>
            <a:r>
              <a:rPr lang="en-US" dirty="0" smtClean="0"/>
              <a:t>, fluconazole, erythromycin, quinidine, fluoxetine or paroxetine can increase abilify levels.</a:t>
            </a:r>
            <a:endParaRPr lang="en-US" b="1" dirty="0" smtClean="0"/>
          </a:p>
          <a:p>
            <a:pPr marL="0" indent="0">
              <a:buNone/>
            </a:pPr>
            <a:endParaRPr lang="en-US" b="1" dirty="0"/>
          </a:p>
          <a:p>
            <a:pPr marL="0" indent="0">
              <a:buNone/>
            </a:pPr>
            <a:r>
              <a:rPr lang="en-US" b="1" dirty="0" smtClean="0"/>
              <a:t>Nursing Actions:  </a:t>
            </a:r>
            <a:r>
              <a:rPr lang="en-US" dirty="0" smtClean="0"/>
              <a:t>Mental status assessment, assess for </a:t>
            </a:r>
            <a:r>
              <a:rPr lang="en-US" dirty="0" err="1" smtClean="0"/>
              <a:t>suicidality</a:t>
            </a:r>
            <a:r>
              <a:rPr lang="en-US" dirty="0" smtClean="0"/>
              <a:t>, educate and monitor adherence, assess for orthostatic hypotension, Inform patient about risk for weight gain,  monitor </a:t>
            </a:r>
            <a:r>
              <a:rPr lang="en-US" dirty="0" smtClean="0"/>
              <a:t>weight and abdominal girth,  </a:t>
            </a:r>
            <a:r>
              <a:rPr lang="en-US" dirty="0" smtClean="0"/>
              <a:t>reduce caloric intake in response to weight gain, educate patient about small potential for sexual </a:t>
            </a:r>
            <a:r>
              <a:rPr lang="en-US" dirty="0" smtClean="0"/>
              <a:t>dysfunction.  Assess for metabolic syndrome – monitor triglycerides, blood glucose and cholesterol levels.</a:t>
            </a:r>
            <a:endParaRPr lang="en-US" b="1" dirty="0"/>
          </a:p>
        </p:txBody>
      </p:sp>
    </p:spTree>
    <p:extLst>
      <p:ext uri="{BB962C8B-B14F-4D97-AF65-F5344CB8AC3E}">
        <p14:creationId xmlns:p14="http://schemas.microsoft.com/office/powerpoint/2010/main" xmlns="" val="759839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Geodon (</a:t>
            </a:r>
            <a:r>
              <a:rPr lang="en-US" dirty="0" err="1" smtClean="0"/>
              <a:t>Ziprasidone</a:t>
            </a:r>
            <a:r>
              <a:rPr lang="en-US" dirty="0" smtClean="0"/>
              <a:t> </a:t>
            </a:r>
            <a:r>
              <a:rPr lang="en-US" dirty="0" err="1" smtClean="0"/>
              <a:t>HCl</a:t>
            </a:r>
            <a:r>
              <a:rPr lang="en-US" dirty="0" smtClean="0"/>
              <a:t>)</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Class: </a:t>
            </a:r>
            <a:r>
              <a:rPr lang="en-US" dirty="0" smtClean="0"/>
              <a:t> Atypical Antipsychotic (Serotonin and Dopamine antagonist)</a:t>
            </a:r>
            <a:endParaRPr lang="en-US" b="1" dirty="0" smtClean="0"/>
          </a:p>
          <a:p>
            <a:r>
              <a:rPr lang="en-US" b="1" dirty="0" smtClean="0"/>
              <a:t>Mechanism:  </a:t>
            </a:r>
            <a:r>
              <a:rPr lang="en-US" dirty="0" smtClean="0"/>
              <a:t>Blocks D2, 5-HT2, H1 and alpha-adrenergic receptors.  Also blocks reuptake of serotonin and norepinephrine.  </a:t>
            </a:r>
            <a:endParaRPr lang="en-US" b="1" dirty="0" smtClean="0"/>
          </a:p>
          <a:p>
            <a:r>
              <a:rPr lang="en-US" b="1" dirty="0" smtClean="0"/>
              <a:t>Therapeutic Use:  </a:t>
            </a:r>
            <a:r>
              <a:rPr lang="en-US" dirty="0" smtClean="0"/>
              <a:t>Treatment of Schizophrenia or other mood disorders.</a:t>
            </a:r>
            <a:endParaRPr lang="en-US" b="1" dirty="0" smtClean="0"/>
          </a:p>
          <a:p>
            <a:r>
              <a:rPr lang="en-US" b="1" dirty="0" smtClean="0"/>
              <a:t>Adverse effects:  </a:t>
            </a:r>
            <a:r>
              <a:rPr lang="en-US" dirty="0" smtClean="0"/>
              <a:t>Prolongs Q-T interval, increases risk of </a:t>
            </a:r>
            <a:r>
              <a:rPr lang="en-US" dirty="0" err="1" smtClean="0"/>
              <a:t>torsades</a:t>
            </a:r>
            <a:r>
              <a:rPr lang="en-US" dirty="0" smtClean="0"/>
              <a:t> de pointes.  Sedation, orthostatic hypotension.  Low risk of EPS, TD or NMS.  Less risk of weight gain than other </a:t>
            </a:r>
            <a:r>
              <a:rPr lang="en-US" dirty="0" err="1" smtClean="0"/>
              <a:t>atypicals</a:t>
            </a:r>
            <a:r>
              <a:rPr lang="en-US" dirty="0" smtClean="0"/>
              <a:t>, but still may contribute to weight gain and metabolic syndrome.  Increased risk of mortality with use in elderly with dementia.</a:t>
            </a:r>
            <a:endParaRPr lang="en-US" b="1" dirty="0" smtClean="0"/>
          </a:p>
          <a:p>
            <a:r>
              <a:rPr lang="en-US" b="1" dirty="0" smtClean="0"/>
              <a:t>Interactions:  </a:t>
            </a:r>
            <a:r>
              <a:rPr lang="en-US" dirty="0" smtClean="0"/>
              <a:t>Do not combine with any other drugs that prolong QT interval – (TCAs, </a:t>
            </a:r>
            <a:r>
              <a:rPr lang="en-US" dirty="0" err="1" smtClean="0"/>
              <a:t>Mellaril</a:t>
            </a:r>
            <a:r>
              <a:rPr lang="en-US" dirty="0" smtClean="0"/>
              <a:t>, several </a:t>
            </a:r>
            <a:r>
              <a:rPr lang="en-US" dirty="0" err="1" smtClean="0"/>
              <a:t>antidysrhythmic</a:t>
            </a:r>
            <a:r>
              <a:rPr lang="en-US" dirty="0" smtClean="0"/>
              <a:t> drugs, several antibiotics – clarithromycin, </a:t>
            </a:r>
            <a:r>
              <a:rPr lang="en-US" dirty="0" err="1" smtClean="0"/>
              <a:t>moxiffloxacin</a:t>
            </a:r>
            <a:r>
              <a:rPr lang="en-US" dirty="0" smtClean="0"/>
              <a:t>, </a:t>
            </a:r>
            <a:r>
              <a:rPr lang="en-US" dirty="0" err="1" smtClean="0"/>
              <a:t>gatifloxacin</a:t>
            </a:r>
            <a:r>
              <a:rPr lang="en-US" dirty="0" smtClean="0"/>
              <a:t>, </a:t>
            </a:r>
            <a:r>
              <a:rPr lang="en-US" dirty="0" err="1" smtClean="0"/>
              <a:t>sparfloxacin</a:t>
            </a:r>
            <a:r>
              <a:rPr lang="en-US" dirty="0" smtClean="0"/>
              <a:t>.</a:t>
            </a:r>
            <a:endParaRPr lang="en-US" b="1" dirty="0" smtClean="0"/>
          </a:p>
          <a:p>
            <a:r>
              <a:rPr lang="en-US" b="1" dirty="0" smtClean="0"/>
              <a:t>Nursing Actions: </a:t>
            </a:r>
            <a:r>
              <a:rPr lang="en-US" dirty="0" smtClean="0"/>
              <a:t>Mental status assessment, assess for </a:t>
            </a:r>
            <a:r>
              <a:rPr lang="en-US" dirty="0" err="1" smtClean="0"/>
              <a:t>suicidality</a:t>
            </a:r>
            <a:r>
              <a:rPr lang="en-US" dirty="0" smtClean="0"/>
              <a:t>, educate and monitor adherence, assess for orthostatic hypotension, Inform patient about risk for weight gain,  monitor </a:t>
            </a:r>
            <a:r>
              <a:rPr lang="en-US" dirty="0" smtClean="0"/>
              <a:t>weight and abdominal girth,  </a:t>
            </a:r>
            <a:r>
              <a:rPr lang="en-US" dirty="0" smtClean="0"/>
              <a:t>reduce caloric intake in response to weight gain, educate patient about small potential for sexual dysfunction.  Monitor for EKG changes</a:t>
            </a:r>
            <a:r>
              <a:rPr lang="en-US" dirty="0" smtClean="0"/>
              <a:t>. Monitor triglyceride, glucose and cholesterol levels.</a:t>
            </a:r>
            <a:endParaRPr lang="en-US" dirty="0"/>
          </a:p>
        </p:txBody>
      </p:sp>
    </p:spTree>
    <p:extLst>
      <p:ext uri="{BB962C8B-B14F-4D97-AF65-F5344CB8AC3E}">
        <p14:creationId xmlns:p14="http://schemas.microsoft.com/office/powerpoint/2010/main" xmlns="" val="748909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Invega</a:t>
            </a:r>
            <a:r>
              <a:rPr lang="en-US" dirty="0" smtClean="0"/>
              <a:t> (</a:t>
            </a:r>
            <a:r>
              <a:rPr lang="en-US" dirty="0" err="1" smtClean="0"/>
              <a:t>Paliperidone</a:t>
            </a:r>
            <a:r>
              <a:rPr lang="en-US" dirty="0" smtClean="0"/>
              <a:t>)</a:t>
            </a:r>
            <a:endParaRPr lang="en-US" dirty="0"/>
          </a:p>
        </p:txBody>
      </p:sp>
      <p:sp>
        <p:nvSpPr>
          <p:cNvPr id="3" name="Content Placeholder 2"/>
          <p:cNvSpPr>
            <a:spLocks noGrp="1"/>
          </p:cNvSpPr>
          <p:nvPr>
            <p:ph idx="1"/>
          </p:nvPr>
        </p:nvSpPr>
        <p:spPr>
          <a:xfrm>
            <a:off x="457200" y="1295400"/>
            <a:ext cx="8229600" cy="4830763"/>
          </a:xfrm>
        </p:spPr>
        <p:txBody>
          <a:bodyPr>
            <a:normAutofit fontScale="47500" lnSpcReduction="20000"/>
          </a:bodyPr>
          <a:lstStyle/>
          <a:p>
            <a:r>
              <a:rPr lang="en-US" b="1" dirty="0" smtClean="0"/>
              <a:t>Class:  </a:t>
            </a:r>
            <a:r>
              <a:rPr lang="en-US" dirty="0" smtClean="0"/>
              <a:t>Atypical Antipsychotic  (</a:t>
            </a:r>
            <a:r>
              <a:rPr lang="en-US" dirty="0" err="1" smtClean="0"/>
              <a:t>Benzisoxazole</a:t>
            </a:r>
            <a:r>
              <a:rPr lang="en-US" dirty="0" smtClean="0"/>
              <a:t>)</a:t>
            </a:r>
            <a:endParaRPr lang="en-US" b="1" dirty="0" smtClean="0"/>
          </a:p>
          <a:p>
            <a:endParaRPr lang="en-US" b="1" dirty="0" smtClean="0"/>
          </a:p>
          <a:p>
            <a:r>
              <a:rPr lang="en-US" b="1" dirty="0" smtClean="0"/>
              <a:t>Mechanism:  </a:t>
            </a:r>
            <a:r>
              <a:rPr lang="en-US" dirty="0" smtClean="0"/>
              <a:t>Blocks D2, 5HT2, and alpha 2 adrenergic receptors.  An extended release preparation for once daily dosing.</a:t>
            </a:r>
            <a:endParaRPr lang="en-US" b="1" dirty="0" smtClean="0"/>
          </a:p>
          <a:p>
            <a:endParaRPr lang="en-US" b="1" dirty="0" smtClean="0"/>
          </a:p>
          <a:p>
            <a:r>
              <a:rPr lang="en-US" b="1" dirty="0" smtClean="0"/>
              <a:t>Therapeutic Use:  </a:t>
            </a:r>
            <a:r>
              <a:rPr lang="en-US" dirty="0" smtClean="0"/>
              <a:t>Schizophrenia </a:t>
            </a:r>
          </a:p>
          <a:p>
            <a:endParaRPr lang="en-US" b="1" dirty="0" smtClean="0"/>
          </a:p>
          <a:p>
            <a:r>
              <a:rPr lang="en-US" b="1" dirty="0" smtClean="0"/>
              <a:t>Adverse effects:  </a:t>
            </a:r>
            <a:r>
              <a:rPr lang="en-US" dirty="0" smtClean="0"/>
              <a:t>Headache, somnolence, anxiety.  Cardiac effects – may prolong QT interval.  Lower risk of EPS, TD or NMS.  Orthostatic hypotension or syncope.  Increased risk of death for use in elderly with dementia.  Monitor for metabolic syndrome.  </a:t>
            </a:r>
            <a:endParaRPr lang="en-US" b="1" dirty="0" smtClean="0"/>
          </a:p>
          <a:p>
            <a:endParaRPr lang="en-US" b="1" dirty="0" smtClean="0"/>
          </a:p>
          <a:p>
            <a:r>
              <a:rPr lang="en-US" b="1" dirty="0" smtClean="0"/>
              <a:t>Interactions: </a:t>
            </a:r>
            <a:r>
              <a:rPr lang="en-US" dirty="0" smtClean="0"/>
              <a:t>Avoid alcohol, drugs that prolong QT interval, caution with other CNS drugs or drugs that cause orthostatic hypotension.  May be antagonized by carbamazepine.  May antagonize levodopa or other dopamine agonists.  </a:t>
            </a:r>
            <a:endParaRPr lang="en-US" b="1" dirty="0" smtClean="0"/>
          </a:p>
          <a:p>
            <a:endParaRPr lang="en-US" b="1" dirty="0" smtClean="0"/>
          </a:p>
          <a:p>
            <a:r>
              <a:rPr lang="en-US" b="1" dirty="0" smtClean="0"/>
              <a:t>Nursing Actions:  </a:t>
            </a:r>
            <a:r>
              <a:rPr lang="en-US" dirty="0" smtClean="0"/>
              <a:t>Mental status assessment, assess for </a:t>
            </a:r>
            <a:r>
              <a:rPr lang="en-US" dirty="0" err="1" smtClean="0"/>
              <a:t>suicidality</a:t>
            </a:r>
            <a:r>
              <a:rPr lang="en-US" dirty="0" smtClean="0"/>
              <a:t>, educate and monitor adherence, assess for orthostatic hypotension, Inform patient about risk for weight gain,  monitor weight, reduce caloric intake in response to weight gain, educate patient about small potential for sexual dysfunction.  Monitor for EKG changes.</a:t>
            </a:r>
          </a:p>
          <a:p>
            <a:endParaRPr lang="en-US" dirty="0"/>
          </a:p>
        </p:txBody>
      </p:sp>
    </p:spTree>
    <p:extLst>
      <p:ext uri="{BB962C8B-B14F-4D97-AF65-F5344CB8AC3E}">
        <p14:creationId xmlns:p14="http://schemas.microsoft.com/office/powerpoint/2010/main" xmlns="" val="3091946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Fanapt</a:t>
            </a:r>
            <a:r>
              <a:rPr lang="en-US" dirty="0" smtClean="0"/>
              <a:t> (</a:t>
            </a:r>
            <a:r>
              <a:rPr lang="en-US" dirty="0" err="1" smtClean="0"/>
              <a:t>Piperidinyl-benzisoxasole</a:t>
            </a:r>
            <a:r>
              <a:rPr lang="en-US" dirty="0" smtClean="0"/>
              <a:t>)</a:t>
            </a:r>
            <a:endParaRPr lang="en-US" dirty="0"/>
          </a:p>
        </p:txBody>
      </p:sp>
      <p:sp>
        <p:nvSpPr>
          <p:cNvPr id="3" name="Content Placeholder 2"/>
          <p:cNvSpPr>
            <a:spLocks noGrp="1"/>
          </p:cNvSpPr>
          <p:nvPr>
            <p:ph idx="1"/>
          </p:nvPr>
        </p:nvSpPr>
        <p:spPr>
          <a:xfrm>
            <a:off x="381000" y="1524000"/>
            <a:ext cx="8229600" cy="4525963"/>
          </a:xfrm>
        </p:spPr>
        <p:txBody>
          <a:bodyPr>
            <a:normAutofit fontScale="62500" lnSpcReduction="20000"/>
          </a:bodyPr>
          <a:lstStyle/>
          <a:p>
            <a:r>
              <a:rPr lang="en-US" b="1" dirty="0" smtClean="0"/>
              <a:t>Class</a:t>
            </a:r>
            <a:r>
              <a:rPr lang="en-US" dirty="0" smtClean="0"/>
              <a:t>:  Atypical Antipsychotic (</a:t>
            </a:r>
            <a:r>
              <a:rPr lang="en-US" dirty="0" err="1" smtClean="0"/>
              <a:t>Piperidinyl-benzisoxazole</a:t>
            </a:r>
            <a:r>
              <a:rPr lang="en-US" dirty="0" smtClean="0"/>
              <a:t>)</a:t>
            </a:r>
          </a:p>
          <a:p>
            <a:r>
              <a:rPr lang="en-US" b="1" dirty="0" smtClean="0"/>
              <a:t>Mechanism</a:t>
            </a:r>
            <a:r>
              <a:rPr lang="en-US" dirty="0"/>
              <a:t>:  </a:t>
            </a:r>
            <a:r>
              <a:rPr lang="en-US" dirty="0" smtClean="0"/>
              <a:t>Unknown.  Theoretical - Blocks </a:t>
            </a:r>
            <a:r>
              <a:rPr lang="en-US" dirty="0"/>
              <a:t>D2, 5HT2, and alpha 2 adrenergic receptors. </a:t>
            </a:r>
            <a:endParaRPr lang="en-US" dirty="0" smtClean="0"/>
          </a:p>
          <a:p>
            <a:r>
              <a:rPr lang="en-US" b="1" dirty="0" smtClean="0"/>
              <a:t>Therapeutic Use</a:t>
            </a:r>
            <a:r>
              <a:rPr lang="en-US" dirty="0" smtClean="0"/>
              <a:t>: Schizophrenia in adults</a:t>
            </a:r>
          </a:p>
          <a:p>
            <a:r>
              <a:rPr lang="en-US" b="1" dirty="0" smtClean="0"/>
              <a:t>Adverse effects</a:t>
            </a:r>
            <a:r>
              <a:rPr lang="en-US" dirty="0" smtClean="0"/>
              <a:t>: May prolong QT interval. Increased mortality in elderly with dementia.  EPS, TD and NMS.  Metabolic syndrome.  Decreased seizure threshold.  Blood dyscrasias.  </a:t>
            </a:r>
            <a:r>
              <a:rPr lang="en-US" dirty="0" err="1" smtClean="0"/>
              <a:t>Hyperprolactinemia</a:t>
            </a:r>
            <a:r>
              <a:rPr lang="en-US" dirty="0" smtClean="0"/>
              <a:t>.  Dysphagia.  Suicide risk.  </a:t>
            </a:r>
            <a:r>
              <a:rPr lang="en-US" dirty="0" err="1" smtClean="0"/>
              <a:t>Priaprism</a:t>
            </a:r>
            <a:r>
              <a:rPr lang="en-US" dirty="0" smtClean="0"/>
              <a:t>.</a:t>
            </a:r>
          </a:p>
          <a:p>
            <a:r>
              <a:rPr lang="en-US" b="1" dirty="0" smtClean="0"/>
              <a:t>Interactions</a:t>
            </a:r>
            <a:r>
              <a:rPr lang="en-US" dirty="0" smtClean="0"/>
              <a:t>: Do </a:t>
            </a:r>
            <a:r>
              <a:rPr lang="en-US" dirty="0"/>
              <a:t>not combine with any other drugs that prolong QT interval – (TCAs, </a:t>
            </a:r>
            <a:r>
              <a:rPr lang="en-US" dirty="0" err="1"/>
              <a:t>Mellaril</a:t>
            </a:r>
            <a:r>
              <a:rPr lang="en-US" dirty="0"/>
              <a:t>, several </a:t>
            </a:r>
            <a:r>
              <a:rPr lang="en-US" dirty="0" err="1"/>
              <a:t>antidysrhythmic</a:t>
            </a:r>
            <a:r>
              <a:rPr lang="en-US" dirty="0"/>
              <a:t> drugs, several antibiotics – clarithromycin, </a:t>
            </a:r>
            <a:r>
              <a:rPr lang="en-US" dirty="0" err="1"/>
              <a:t>moxiffloxacin</a:t>
            </a:r>
            <a:r>
              <a:rPr lang="en-US" dirty="0"/>
              <a:t>, </a:t>
            </a:r>
            <a:r>
              <a:rPr lang="en-US" dirty="0" err="1"/>
              <a:t>gatifloxacin</a:t>
            </a:r>
            <a:r>
              <a:rPr lang="en-US" dirty="0"/>
              <a:t>, </a:t>
            </a:r>
            <a:r>
              <a:rPr lang="en-US" dirty="0" err="1" smtClean="0"/>
              <a:t>sparfloxacin</a:t>
            </a:r>
            <a:r>
              <a:rPr lang="en-US" dirty="0" smtClean="0"/>
              <a:t>. Use with fluoxetine, paroxetine or ketoconazole can cause increased blood levels of </a:t>
            </a:r>
            <a:r>
              <a:rPr lang="en-US" dirty="0" err="1"/>
              <a:t>F</a:t>
            </a:r>
            <a:r>
              <a:rPr lang="en-US" dirty="0" err="1" smtClean="0"/>
              <a:t>anapt</a:t>
            </a:r>
            <a:r>
              <a:rPr lang="en-US" dirty="0" smtClean="0"/>
              <a:t>.   </a:t>
            </a:r>
          </a:p>
          <a:p>
            <a:r>
              <a:rPr lang="en-US" b="1" dirty="0" smtClean="0"/>
              <a:t>Nursing Actions</a:t>
            </a:r>
            <a:r>
              <a:rPr lang="en-US" dirty="0" smtClean="0"/>
              <a:t>:  Monitor for EKG changes.  Monitor CBC.  Monitor for metabolic syndrome, (cholesterol, triglycerides and glucose). Assess for EPS.  </a:t>
            </a:r>
            <a:endParaRPr lang="en-US" dirty="0"/>
          </a:p>
        </p:txBody>
      </p:sp>
    </p:spTree>
    <p:extLst>
      <p:ext uri="{BB962C8B-B14F-4D97-AF65-F5344CB8AC3E}">
        <p14:creationId xmlns:p14="http://schemas.microsoft.com/office/powerpoint/2010/main" xmlns="" val="1445362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Seroquel (</a:t>
            </a:r>
            <a:r>
              <a:rPr lang="en-US" dirty="0" err="1" smtClean="0"/>
              <a:t>Quitiapine</a:t>
            </a:r>
            <a:r>
              <a:rPr lang="en-US" dirty="0" smtClean="0"/>
              <a:t>)</a:t>
            </a:r>
            <a:endParaRPr lang="en-US" dirty="0"/>
          </a:p>
        </p:txBody>
      </p:sp>
      <p:sp>
        <p:nvSpPr>
          <p:cNvPr id="3" name="Content Placeholder 2"/>
          <p:cNvSpPr>
            <a:spLocks noGrp="1"/>
          </p:cNvSpPr>
          <p:nvPr>
            <p:ph idx="1"/>
          </p:nvPr>
        </p:nvSpPr>
        <p:spPr/>
        <p:txBody>
          <a:bodyPr>
            <a:normAutofit fontScale="47500" lnSpcReduction="20000"/>
          </a:bodyPr>
          <a:lstStyle/>
          <a:p>
            <a:r>
              <a:rPr lang="en-US" b="1" dirty="0" smtClean="0"/>
              <a:t>Class</a:t>
            </a:r>
            <a:r>
              <a:rPr lang="en-US" dirty="0" smtClean="0"/>
              <a:t>:  Atypical Antipsychotic (</a:t>
            </a:r>
            <a:r>
              <a:rPr lang="en-US" dirty="0" err="1" smtClean="0"/>
              <a:t>Dibenzothiazepine</a:t>
            </a:r>
            <a:r>
              <a:rPr lang="en-US" dirty="0" smtClean="0"/>
              <a:t>)</a:t>
            </a:r>
          </a:p>
          <a:p>
            <a:pPr marL="0" indent="0">
              <a:buNone/>
            </a:pPr>
            <a:endParaRPr lang="en-US" dirty="0" smtClean="0"/>
          </a:p>
          <a:p>
            <a:r>
              <a:rPr lang="en-US" b="1" dirty="0" smtClean="0"/>
              <a:t>Mechanism: </a:t>
            </a:r>
            <a:r>
              <a:rPr lang="en-US" dirty="0" smtClean="0"/>
              <a:t>Blockade of 5-HT2 (</a:t>
            </a:r>
            <a:r>
              <a:rPr lang="en-US" dirty="0" err="1"/>
              <a:t>S</a:t>
            </a:r>
            <a:r>
              <a:rPr lang="en-US" dirty="0" err="1" smtClean="0"/>
              <a:t>eratonin</a:t>
            </a:r>
            <a:r>
              <a:rPr lang="en-US" dirty="0" smtClean="0"/>
              <a:t>) receptors, and weak blockade of D2 (Dopamine) receptors.  Also blocks H1 (Histamine) receptors and alpha-adrenergic receptors. </a:t>
            </a:r>
            <a:endParaRPr lang="en-US" b="1" dirty="0" smtClean="0"/>
          </a:p>
          <a:p>
            <a:endParaRPr lang="en-US" dirty="0" smtClean="0"/>
          </a:p>
          <a:p>
            <a:r>
              <a:rPr lang="en-US" b="1" dirty="0" smtClean="0"/>
              <a:t>Therapeutic Use: </a:t>
            </a:r>
            <a:r>
              <a:rPr lang="en-US" dirty="0" smtClean="0"/>
              <a:t>Schizophrenia and Bipolar Disorder.  </a:t>
            </a:r>
            <a:endParaRPr lang="en-US" b="1" dirty="0" smtClean="0"/>
          </a:p>
          <a:p>
            <a:endParaRPr lang="en-US" dirty="0" smtClean="0"/>
          </a:p>
          <a:p>
            <a:r>
              <a:rPr lang="en-US" b="1" dirty="0" smtClean="0"/>
              <a:t>Adverse effects:  </a:t>
            </a:r>
            <a:r>
              <a:rPr lang="en-US" dirty="0" smtClean="0"/>
              <a:t>Sedation, orthostatic hypotension, weight gain.  Metabolic syndrome.  Low risk of EPS.  TD has not been reported, but theoretically is possible.  Increase risk of Diabetes and increased mortality in elderly with dementia has been reported.  Lens changes and increased risk of cataracts.</a:t>
            </a:r>
            <a:endParaRPr lang="en-US" b="1" dirty="0" smtClean="0"/>
          </a:p>
          <a:p>
            <a:endParaRPr lang="en-US" dirty="0" smtClean="0"/>
          </a:p>
          <a:p>
            <a:r>
              <a:rPr lang="en-US" b="1" dirty="0" smtClean="0"/>
              <a:t>Interactions:  </a:t>
            </a:r>
            <a:r>
              <a:rPr lang="en-US" dirty="0" smtClean="0"/>
              <a:t>Metabolism of drug is increased by phenytoin, </a:t>
            </a:r>
            <a:r>
              <a:rPr lang="en-US" dirty="0" err="1" smtClean="0"/>
              <a:t>barbituates</a:t>
            </a:r>
            <a:r>
              <a:rPr lang="en-US" dirty="0" smtClean="0"/>
              <a:t>, carbamazepine or rifampin.  Inhibitors of CYP3A4 (Ketoconazole, </a:t>
            </a:r>
            <a:r>
              <a:rPr lang="en-US" dirty="0" err="1" smtClean="0"/>
              <a:t>itraconazole</a:t>
            </a:r>
            <a:r>
              <a:rPr lang="en-US" dirty="0" smtClean="0"/>
              <a:t>, fluconazole, erythromycin may increase levels of </a:t>
            </a:r>
            <a:r>
              <a:rPr lang="en-US" dirty="0" err="1" smtClean="0"/>
              <a:t>quitiapine</a:t>
            </a:r>
            <a:r>
              <a:rPr lang="en-US" dirty="0" smtClean="0"/>
              <a:t> and pose risk of toxicity.</a:t>
            </a:r>
            <a:endParaRPr lang="en-US" b="1" dirty="0" smtClean="0"/>
          </a:p>
          <a:p>
            <a:endParaRPr lang="en-US" b="1" dirty="0" smtClean="0"/>
          </a:p>
          <a:p>
            <a:r>
              <a:rPr lang="en-US" b="1" dirty="0" smtClean="0"/>
              <a:t>Nursing Actions:  </a:t>
            </a:r>
            <a:r>
              <a:rPr lang="en-US" dirty="0" smtClean="0"/>
              <a:t>Mental status assessment, assess for </a:t>
            </a:r>
            <a:r>
              <a:rPr lang="en-US" dirty="0" err="1" smtClean="0"/>
              <a:t>suicidality</a:t>
            </a:r>
            <a:r>
              <a:rPr lang="en-US" dirty="0" smtClean="0"/>
              <a:t>, educate and monitor adherence, assess for orthostatic hypotension, Inform patient about risk for weight gain,  monitor weight, reduce caloric intake in response to weight gain, monitor blood glucose level.  Educate patient about small potential for sexual dysfunction.</a:t>
            </a:r>
            <a:endParaRPr lang="en-US" dirty="0"/>
          </a:p>
        </p:txBody>
      </p:sp>
    </p:spTree>
    <p:extLst>
      <p:ext uri="{BB962C8B-B14F-4D97-AF65-F5344CB8AC3E}">
        <p14:creationId xmlns:p14="http://schemas.microsoft.com/office/powerpoint/2010/main" xmlns="" val="4165716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Zyprexa</a:t>
            </a:r>
            <a:r>
              <a:rPr lang="en-US" dirty="0" smtClean="0"/>
              <a:t> (Olanzapine)</a:t>
            </a:r>
            <a:endParaRPr lang="en-US" dirty="0"/>
          </a:p>
        </p:txBody>
      </p:sp>
      <p:sp>
        <p:nvSpPr>
          <p:cNvPr id="3" name="Content Placeholder 2"/>
          <p:cNvSpPr>
            <a:spLocks noGrp="1"/>
          </p:cNvSpPr>
          <p:nvPr>
            <p:ph idx="1"/>
          </p:nvPr>
        </p:nvSpPr>
        <p:spPr/>
        <p:txBody>
          <a:bodyPr>
            <a:normAutofit fontScale="47500" lnSpcReduction="20000"/>
          </a:bodyPr>
          <a:lstStyle/>
          <a:p>
            <a:r>
              <a:rPr lang="en-US" b="1" dirty="0" smtClean="0"/>
              <a:t>Class:  </a:t>
            </a:r>
            <a:r>
              <a:rPr lang="en-US" dirty="0" smtClean="0"/>
              <a:t>Atypical Antipsychotic  (</a:t>
            </a:r>
            <a:r>
              <a:rPr lang="en-US" dirty="0" err="1" smtClean="0"/>
              <a:t>Thienobenzodiazepine</a:t>
            </a:r>
            <a:r>
              <a:rPr lang="en-US" dirty="0" smtClean="0"/>
              <a:t>)</a:t>
            </a:r>
          </a:p>
          <a:p>
            <a:endParaRPr lang="en-US" dirty="0" smtClean="0"/>
          </a:p>
          <a:p>
            <a:r>
              <a:rPr lang="en-US" b="1" dirty="0" smtClean="0"/>
              <a:t>Mechanism:</a:t>
            </a:r>
            <a:r>
              <a:rPr lang="en-US" dirty="0" smtClean="0"/>
              <a:t>  Blocks receptors for serotonin, dopamine, histamine, acetylcholine and norepinephrine.  Therapeutic effects from blocking 5HT2 and D2 receptors.  </a:t>
            </a:r>
          </a:p>
          <a:p>
            <a:endParaRPr lang="en-US" dirty="0" smtClean="0"/>
          </a:p>
          <a:p>
            <a:r>
              <a:rPr lang="en-US" b="1" dirty="0" smtClean="0"/>
              <a:t>Therapeutic Use</a:t>
            </a:r>
            <a:r>
              <a:rPr lang="en-US" dirty="0" smtClean="0"/>
              <a:t>:  Schizophrenia and Bipolar Disorder.  Adjunctive treatment of depression.  </a:t>
            </a:r>
          </a:p>
          <a:p>
            <a:endParaRPr lang="en-US" dirty="0" smtClean="0"/>
          </a:p>
          <a:p>
            <a:r>
              <a:rPr lang="en-US" b="1" dirty="0" smtClean="0"/>
              <a:t>Adverse effects</a:t>
            </a:r>
            <a:r>
              <a:rPr lang="en-US" dirty="0" smtClean="0"/>
              <a:t>:  Weight gain and metabolic syndrome  (increased cholesterol, triglycerides and risk for diabetes).  Lower risk of EPS, TD  or NMS.  Increase mortality in elderly with dementia.  Sedation, constipation and orthostatic hypotension are also possible.</a:t>
            </a:r>
          </a:p>
          <a:p>
            <a:endParaRPr lang="en-US" dirty="0" smtClean="0"/>
          </a:p>
          <a:p>
            <a:r>
              <a:rPr lang="en-US" b="1" dirty="0" smtClean="0"/>
              <a:t>Interactions:</a:t>
            </a:r>
            <a:r>
              <a:rPr lang="en-US" dirty="0" smtClean="0"/>
              <a:t>  Metabolism of drug is increased by phenytoin, </a:t>
            </a:r>
            <a:r>
              <a:rPr lang="en-US" dirty="0" err="1" smtClean="0"/>
              <a:t>barbituates</a:t>
            </a:r>
            <a:r>
              <a:rPr lang="en-US" dirty="0" smtClean="0"/>
              <a:t>, carbamazepine or rifampin.  Inhibitors of CYP3A4 (Ketoconazole, </a:t>
            </a:r>
            <a:r>
              <a:rPr lang="en-US" dirty="0" err="1" smtClean="0"/>
              <a:t>itraconazole</a:t>
            </a:r>
            <a:r>
              <a:rPr lang="en-US" dirty="0" smtClean="0"/>
              <a:t>, fluconazole, erythromycin may increase levels of </a:t>
            </a:r>
            <a:r>
              <a:rPr lang="en-US" dirty="0" err="1" smtClean="0"/>
              <a:t>quitiapine</a:t>
            </a:r>
            <a:r>
              <a:rPr lang="en-US" dirty="0" smtClean="0"/>
              <a:t> and pose risk of toxicity. </a:t>
            </a:r>
            <a:r>
              <a:rPr lang="en-US" dirty="0"/>
              <a:t> </a:t>
            </a:r>
            <a:r>
              <a:rPr lang="en-US" dirty="0" smtClean="0"/>
              <a:t>Alcohol or other centrally acting drugs may potentiate effects.</a:t>
            </a:r>
          </a:p>
          <a:p>
            <a:endParaRPr lang="en-US" dirty="0" smtClean="0"/>
          </a:p>
          <a:p>
            <a:r>
              <a:rPr lang="en-US" b="1" dirty="0" smtClean="0"/>
              <a:t>Nursing Actions</a:t>
            </a:r>
            <a:r>
              <a:rPr lang="en-US" dirty="0" smtClean="0"/>
              <a:t>:  Mental status assessment, assess for </a:t>
            </a:r>
            <a:r>
              <a:rPr lang="en-US" dirty="0" err="1" smtClean="0"/>
              <a:t>suicidality</a:t>
            </a:r>
            <a:r>
              <a:rPr lang="en-US" dirty="0" smtClean="0"/>
              <a:t>, educate and monitor adherence, assess for orthostatic hypotension, Inform patient about risk for weight gain,  monitor weight, reduce caloric intake in response to weight gain, monitor blood glucose level.  Educate patient about small potential for sexual dysfunction</a:t>
            </a:r>
            <a:endParaRPr lang="en-US" dirty="0"/>
          </a:p>
        </p:txBody>
      </p:sp>
    </p:spTree>
    <p:extLst>
      <p:ext uri="{BB962C8B-B14F-4D97-AF65-F5344CB8AC3E}">
        <p14:creationId xmlns:p14="http://schemas.microsoft.com/office/powerpoint/2010/main" xmlns="" val="1944124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641</TotalTime>
  <Words>3633</Words>
  <Application>Microsoft Office PowerPoint</Application>
  <PresentationFormat>On-screen Show (4:3)</PresentationFormat>
  <Paragraphs>223</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Psych Mental Health Nursing</vt:lpstr>
      <vt:lpstr>Haldol (Haldoperidol)</vt:lpstr>
      <vt:lpstr>Thorazine (Chlorpromazine)</vt:lpstr>
      <vt:lpstr>Abilify (Aripiprazole)</vt:lpstr>
      <vt:lpstr>Geodon (Ziprasidone HCl)</vt:lpstr>
      <vt:lpstr>Invega (Paliperidone)</vt:lpstr>
      <vt:lpstr>Fanapt (Piperidinyl-benzisoxasole)</vt:lpstr>
      <vt:lpstr>Seroquel (Quitiapine)</vt:lpstr>
      <vt:lpstr>Zyprexa (Olanzapine)</vt:lpstr>
      <vt:lpstr>Prozac (Fluoxetine)</vt:lpstr>
      <vt:lpstr>Cymbalta (Duloxetine)</vt:lpstr>
      <vt:lpstr>Effexor (Venlafaxine)</vt:lpstr>
      <vt:lpstr>Amitriptyline (Elavil)</vt:lpstr>
      <vt:lpstr>Nardil (Phenelzine sulfate)</vt:lpstr>
      <vt:lpstr>Wellbutrin (Bupoprion HCL)</vt:lpstr>
      <vt:lpstr>Remeron (Mirtazapine)</vt:lpstr>
      <vt:lpstr>Lithium Carbonate</vt:lpstr>
      <vt:lpstr>Depakote (Valproic Acid)</vt:lpstr>
      <vt:lpstr>Lamictal (Lamotrigine)</vt:lpstr>
      <vt:lpstr>Busparone (Buspar)</vt:lpstr>
      <vt:lpstr>Vistaril (Hydroxyzine pamoate)</vt:lpstr>
      <vt:lpstr>Zoloft (Sertraline)</vt:lpstr>
      <vt:lpstr>Ativan (Lorazepam)</vt:lpstr>
    </vt:vector>
  </TitlesOfParts>
  <Company>Palm Beach Atlantic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 Mental Health Nursing</dc:title>
  <dc:creator>Windows User</dc:creator>
  <cp:lastModifiedBy>Diane</cp:lastModifiedBy>
  <cp:revision>48</cp:revision>
  <cp:lastPrinted>2012-11-05T21:50:08Z</cp:lastPrinted>
  <dcterms:created xsi:type="dcterms:W3CDTF">2012-11-01T17:33:34Z</dcterms:created>
  <dcterms:modified xsi:type="dcterms:W3CDTF">2013-06-03T17:03:36Z</dcterms:modified>
</cp:coreProperties>
</file>